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297a75a274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297a75a274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2a495a98b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32a495a98b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2a495a98b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32a495a98b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2a495a98b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32a495a98b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2a495a98b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32a495a98b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2a495a98b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2a495a98b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2a495a98b3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32a495a98b3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2a495a98b3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32a495a98b3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297a75a274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297a75a274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297008243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297008243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297008243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297008243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2971a4eba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2971a4eba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29ef7ac5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29ef7ac5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2971a4eba3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2971a4eba3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2971a4eba3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2971a4eba3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2971a4eba3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2971a4eba3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297a75a274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297a75a274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bold are the hyperparameters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6.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1.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9.png"/><Relationship Id="rId4" Type="http://schemas.openxmlformats.org/officeDocument/2006/relationships/image" Target="../media/image3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8.png"/><Relationship Id="rId4" Type="http://schemas.openxmlformats.org/officeDocument/2006/relationships/image" Target="../media/image8.png"/><Relationship Id="rId5" Type="http://schemas.openxmlformats.org/officeDocument/2006/relationships/image" Target="../media/image39.png"/><Relationship Id="rId6" Type="http://schemas.openxmlformats.org/officeDocument/2006/relationships/image" Target="../media/image5.png"/><Relationship Id="rId7" Type="http://schemas.openxmlformats.org/officeDocument/2006/relationships/image" Target="../media/image7.png"/><Relationship Id="rId8"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30.png"/><Relationship Id="rId6" Type="http://schemas.openxmlformats.org/officeDocument/2006/relationships/image" Target="../media/image4.png"/><Relationship Id="rId7" Type="http://schemas.openxmlformats.org/officeDocument/2006/relationships/image" Target="../media/image6.png"/><Relationship Id="rId8"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0.png"/><Relationship Id="rId4"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2.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4.png"/><Relationship Id="rId4" Type="http://schemas.openxmlformats.org/officeDocument/2006/relationships/image" Target="../media/image11.png"/><Relationship Id="rId5"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941200"/>
            <a:ext cx="8520600" cy="20526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SzPts val="990"/>
              <a:buNone/>
            </a:pPr>
            <a:r>
              <a:rPr b="1" lang="en" sz="3300"/>
              <a:t>Analysis of </a:t>
            </a:r>
            <a:r>
              <a:rPr b="1" lang="en" sz="3300">
                <a:solidFill>
                  <a:schemeClr val="lt1"/>
                </a:solidFill>
                <a:highlight>
                  <a:schemeClr val="accent1"/>
                </a:highlight>
              </a:rPr>
              <a:t>Functional Connectivity</a:t>
            </a:r>
            <a:r>
              <a:rPr b="1" lang="en" sz="3300"/>
              <a:t> and </a:t>
            </a:r>
            <a:r>
              <a:rPr b="1" lang="en" sz="3300">
                <a:solidFill>
                  <a:schemeClr val="lt1"/>
                </a:solidFill>
                <a:highlight>
                  <a:schemeClr val="accent1"/>
                </a:highlight>
              </a:rPr>
              <a:t>Oscillatory Power</a:t>
            </a:r>
            <a:r>
              <a:rPr b="1" lang="en" sz="3300"/>
              <a:t> Using DICS: From </a:t>
            </a:r>
            <a:endParaRPr b="1" sz="3300"/>
          </a:p>
          <a:p>
            <a:pPr indent="0" lvl="0" marL="0" rtl="0" algn="ctr">
              <a:lnSpc>
                <a:spcPct val="115000"/>
              </a:lnSpc>
              <a:spcBef>
                <a:spcPts val="0"/>
              </a:spcBef>
              <a:spcAft>
                <a:spcPts val="0"/>
              </a:spcAft>
              <a:buSzPts val="990"/>
              <a:buNone/>
            </a:pPr>
            <a:r>
              <a:rPr b="1" lang="en" sz="3300"/>
              <a:t>Raw MEG Data to Group-Level </a:t>
            </a:r>
            <a:endParaRPr b="1" sz="3300"/>
          </a:p>
          <a:p>
            <a:pPr indent="0" lvl="0" marL="0" rtl="0" algn="ctr">
              <a:lnSpc>
                <a:spcPct val="115000"/>
              </a:lnSpc>
              <a:spcBef>
                <a:spcPts val="0"/>
              </a:spcBef>
              <a:spcAft>
                <a:spcPts val="0"/>
              </a:spcAft>
              <a:buSzPts val="990"/>
              <a:buNone/>
            </a:pPr>
            <a:r>
              <a:rPr b="1" lang="en" sz="3300"/>
              <a:t>Statistics in Python</a:t>
            </a:r>
            <a:endParaRPr b="1" sz="3300"/>
          </a:p>
        </p:txBody>
      </p:sp>
      <p:sp>
        <p:nvSpPr>
          <p:cNvPr id="55" name="Google Shape;55;p13"/>
          <p:cNvSpPr txBox="1"/>
          <p:nvPr>
            <p:ph idx="1" type="subTitle"/>
          </p:nvPr>
        </p:nvSpPr>
        <p:spPr>
          <a:xfrm>
            <a:off x="311700" y="3898875"/>
            <a:ext cx="8520600" cy="7926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800"/>
              <a:t>Don Enrico Esteve (P9550217B), Elizabeth Vaisman (318775277) </a:t>
            </a:r>
            <a:endParaRPr sz="1800"/>
          </a:p>
          <a:p>
            <a:pPr indent="0" lvl="0" marL="0" rtl="0" algn="l">
              <a:spcBef>
                <a:spcPts val="0"/>
              </a:spcBef>
              <a:spcAft>
                <a:spcPts val="0"/>
              </a:spcAft>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grpSp>
        <p:nvGrpSpPr>
          <p:cNvPr id="224" name="Google Shape;224;p22"/>
          <p:cNvGrpSpPr/>
          <p:nvPr/>
        </p:nvGrpSpPr>
        <p:grpSpPr>
          <a:xfrm>
            <a:off x="0" y="0"/>
            <a:ext cx="9441625" cy="386933"/>
            <a:chOff x="0" y="0"/>
            <a:chExt cx="9441625" cy="505200"/>
          </a:xfrm>
        </p:grpSpPr>
        <p:sp>
          <p:nvSpPr>
            <p:cNvPr id="225" name="Google Shape;225;p22"/>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226" name="Google Shape;226;p22"/>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227" name="Google Shape;227;p22"/>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228" name="Google Shape;228;p22"/>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229" name="Google Shape;229;p22"/>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implementation?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230" name="Google Shape;230;p22"/>
          <p:cNvPicPr preferRelativeResize="0"/>
          <p:nvPr/>
        </p:nvPicPr>
        <p:blipFill>
          <a:blip r:embed="rId3">
            <a:alphaModFix/>
          </a:blip>
          <a:stretch>
            <a:fillRect/>
          </a:stretch>
        </p:blipFill>
        <p:spPr>
          <a:xfrm>
            <a:off x="1099525" y="1125825"/>
            <a:ext cx="6944950" cy="3077125"/>
          </a:xfrm>
          <a:prstGeom prst="rect">
            <a:avLst/>
          </a:prstGeom>
          <a:noFill/>
          <a:ln>
            <a:noFill/>
          </a:ln>
        </p:spPr>
      </p:pic>
      <p:sp>
        <p:nvSpPr>
          <p:cNvPr id="231" name="Google Shape;231;p22"/>
          <p:cNvSpPr txBox="1"/>
          <p:nvPr>
            <p:ph type="title"/>
          </p:nvPr>
        </p:nvSpPr>
        <p:spPr>
          <a:xfrm>
            <a:off x="212250" y="4202950"/>
            <a:ext cx="8719500" cy="3474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sz="1200">
                <a:solidFill>
                  <a:schemeClr val="dk2"/>
                </a:solidFill>
              </a:rPr>
              <a:t>Figure 5. </a:t>
            </a:r>
            <a:r>
              <a:rPr lang="en" sz="1200">
                <a:solidFill>
                  <a:schemeClr val="dk2"/>
                </a:solidFill>
              </a:rPr>
              <a:t>Global field power (GFP) showing the sensor-wise (n = 246 magnetometers) temporal dynamics of ERF across conditions (n = 18), for Subject 003. Regardless of value, darker colors reflect higher ERF magnitudes (~1e-15 Tesla, fT). Across sensors, the GFP peaks during two time windows: close to 0.2 s (M190) and around 0.3 s (M300)</a:t>
            </a:r>
            <a:endParaRPr sz="1200">
              <a:solidFill>
                <a:schemeClr val="dk2"/>
              </a:solidFill>
            </a:endParaRPr>
          </a:p>
          <a:p>
            <a:pPr indent="0" lvl="0" marL="0" rtl="0" algn="l">
              <a:lnSpc>
                <a:spcPct val="115000"/>
              </a:lnSpc>
              <a:spcBef>
                <a:spcPts val="0"/>
              </a:spcBef>
              <a:spcAft>
                <a:spcPts val="0"/>
              </a:spcAft>
              <a:buNone/>
            </a:pPr>
            <a:r>
              <a:t/>
            </a:r>
            <a:endParaRPr sz="12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grpSp>
        <p:nvGrpSpPr>
          <p:cNvPr id="236" name="Google Shape;236;p23"/>
          <p:cNvGrpSpPr/>
          <p:nvPr/>
        </p:nvGrpSpPr>
        <p:grpSpPr>
          <a:xfrm>
            <a:off x="0" y="0"/>
            <a:ext cx="9441625" cy="386933"/>
            <a:chOff x="0" y="0"/>
            <a:chExt cx="9441625" cy="505200"/>
          </a:xfrm>
        </p:grpSpPr>
        <p:sp>
          <p:nvSpPr>
            <p:cNvPr id="237" name="Google Shape;237;p23"/>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238" name="Google Shape;238;p23"/>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239" name="Google Shape;239;p23"/>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240" name="Google Shape;240;p23"/>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241" name="Google Shape;241;p23"/>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implementation?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242" name="Google Shape;242;p23"/>
          <p:cNvPicPr preferRelativeResize="0"/>
          <p:nvPr/>
        </p:nvPicPr>
        <p:blipFill>
          <a:blip r:embed="rId3">
            <a:alphaModFix/>
          </a:blip>
          <a:stretch>
            <a:fillRect/>
          </a:stretch>
        </p:blipFill>
        <p:spPr>
          <a:xfrm>
            <a:off x="254575" y="1060425"/>
            <a:ext cx="8634851" cy="3022650"/>
          </a:xfrm>
          <a:prstGeom prst="rect">
            <a:avLst/>
          </a:prstGeom>
          <a:noFill/>
          <a:ln>
            <a:noFill/>
          </a:ln>
        </p:spPr>
      </p:pic>
      <p:sp>
        <p:nvSpPr>
          <p:cNvPr id="243" name="Google Shape;243;p23"/>
          <p:cNvSpPr txBox="1"/>
          <p:nvPr>
            <p:ph type="title"/>
          </p:nvPr>
        </p:nvSpPr>
        <p:spPr>
          <a:xfrm>
            <a:off x="-31200" y="4083075"/>
            <a:ext cx="9206400" cy="3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6.</a:t>
            </a:r>
            <a:r>
              <a:rPr lang="en" sz="1200">
                <a:solidFill>
                  <a:schemeClr val="dk2"/>
                </a:solidFill>
              </a:rPr>
              <a:t> </a:t>
            </a:r>
            <a:r>
              <a:rPr lang="en" sz="1200">
                <a:solidFill>
                  <a:schemeClr val="dk2"/>
                </a:solidFill>
              </a:rPr>
              <a:t>Power spectral density (PSD) across frequencies (2-30 Hz), time (-0.3-0.8 s), and sensors for Subject 003. The estimated power is measured in decibels (dB). Spectrum lines are colored based on sensor location (top right). The usual trend of decreasing spectral power with increasing frequency is apparent. At relatively lower bands (i.e., theta to alpha) and higher bands (i.e., beta), the PSD respectively exhibits gradual and sharp decreases.</a:t>
            </a:r>
            <a:endParaRPr sz="1200">
              <a:solidFill>
                <a:schemeClr val="dk2"/>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endParaRPr>
          </a:p>
          <a:p>
            <a:pPr indent="0" lvl="0" marL="0" rtl="0" algn="l">
              <a:lnSpc>
                <a:spcPct val="115000"/>
              </a:lnSpc>
              <a:spcBef>
                <a:spcPts val="0"/>
              </a:spcBef>
              <a:spcAft>
                <a:spcPts val="0"/>
              </a:spcAft>
              <a:buNone/>
            </a:pPr>
            <a:r>
              <a:t/>
            </a:r>
            <a:endParaRPr sz="12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grpSp>
        <p:nvGrpSpPr>
          <p:cNvPr id="248" name="Google Shape;248;p24"/>
          <p:cNvGrpSpPr/>
          <p:nvPr/>
        </p:nvGrpSpPr>
        <p:grpSpPr>
          <a:xfrm>
            <a:off x="0" y="0"/>
            <a:ext cx="9441625" cy="386933"/>
            <a:chOff x="0" y="0"/>
            <a:chExt cx="9441625" cy="505200"/>
          </a:xfrm>
        </p:grpSpPr>
        <p:sp>
          <p:nvSpPr>
            <p:cNvPr id="249" name="Google Shape;249;p24"/>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250" name="Google Shape;250;p24"/>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251" name="Google Shape;251;p24"/>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252" name="Google Shape;252;p24"/>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253" name="Google Shape;253;p24"/>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implementation?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254" name="Google Shape;254;p24"/>
          <p:cNvPicPr preferRelativeResize="0"/>
          <p:nvPr/>
        </p:nvPicPr>
        <p:blipFill>
          <a:blip r:embed="rId3">
            <a:alphaModFix/>
          </a:blip>
          <a:stretch>
            <a:fillRect/>
          </a:stretch>
        </p:blipFill>
        <p:spPr>
          <a:xfrm>
            <a:off x="154175" y="1017675"/>
            <a:ext cx="6752201" cy="1925625"/>
          </a:xfrm>
          <a:prstGeom prst="rect">
            <a:avLst/>
          </a:prstGeom>
          <a:noFill/>
          <a:ln>
            <a:noFill/>
          </a:ln>
        </p:spPr>
      </p:pic>
      <p:pic>
        <p:nvPicPr>
          <p:cNvPr id="255" name="Google Shape;255;p24"/>
          <p:cNvPicPr preferRelativeResize="0"/>
          <p:nvPr/>
        </p:nvPicPr>
        <p:blipFill>
          <a:blip r:embed="rId4">
            <a:alphaModFix/>
          </a:blip>
          <a:stretch>
            <a:fillRect/>
          </a:stretch>
        </p:blipFill>
        <p:spPr>
          <a:xfrm>
            <a:off x="154175" y="3008150"/>
            <a:ext cx="6752199" cy="2097532"/>
          </a:xfrm>
          <a:prstGeom prst="rect">
            <a:avLst/>
          </a:prstGeom>
          <a:noFill/>
          <a:ln>
            <a:noFill/>
          </a:ln>
        </p:spPr>
      </p:pic>
      <p:sp>
        <p:nvSpPr>
          <p:cNvPr id="256" name="Google Shape;256;p24"/>
          <p:cNvSpPr txBox="1"/>
          <p:nvPr>
            <p:ph type="title"/>
          </p:nvPr>
        </p:nvSpPr>
        <p:spPr>
          <a:xfrm>
            <a:off x="6972025" y="1017675"/>
            <a:ext cx="2102700" cy="4039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7.</a:t>
            </a:r>
            <a:r>
              <a:rPr lang="en" sz="1200">
                <a:solidFill>
                  <a:schemeClr val="dk2"/>
                </a:solidFill>
              </a:rPr>
              <a:t> </a:t>
            </a:r>
            <a:r>
              <a:rPr lang="en" sz="1200">
                <a:solidFill>
                  <a:schemeClr val="dk2"/>
                </a:solidFill>
              </a:rPr>
              <a:t>Topographic maps, based on local extrapolation, across frequency (1-30 Hz) for the </a:t>
            </a:r>
            <a:r>
              <a:rPr b="1" lang="en" sz="1200">
                <a:solidFill>
                  <a:schemeClr val="dk2"/>
                </a:solidFill>
              </a:rPr>
              <a:t>(top)</a:t>
            </a:r>
            <a:r>
              <a:rPr lang="en" sz="1200">
                <a:solidFill>
                  <a:schemeClr val="dk2"/>
                </a:solidFill>
              </a:rPr>
              <a:t> 1st presentation and </a:t>
            </a:r>
            <a:r>
              <a:rPr b="1" lang="en" sz="1200">
                <a:solidFill>
                  <a:schemeClr val="dk2"/>
                </a:solidFill>
              </a:rPr>
              <a:t>(bottom) </a:t>
            </a:r>
            <a:r>
              <a:rPr lang="en" sz="1200">
                <a:solidFill>
                  <a:schemeClr val="dk2"/>
                </a:solidFill>
              </a:rPr>
              <a:t>2nd presentation of food images, for Subject 003. Relative to baseline (leftmost maps), there is higher activation across the post-stimulus window (succeeding maps). Among these, peak activation occurs shortly after stimulus onset (0.067 s), present in the left anterior, right temporal and posterior sensors.</a:t>
            </a:r>
            <a:endParaRPr sz="12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grpSp>
        <p:nvGrpSpPr>
          <p:cNvPr id="261" name="Google Shape;261;p25"/>
          <p:cNvGrpSpPr/>
          <p:nvPr/>
        </p:nvGrpSpPr>
        <p:grpSpPr>
          <a:xfrm>
            <a:off x="0" y="0"/>
            <a:ext cx="9441625" cy="386933"/>
            <a:chOff x="0" y="0"/>
            <a:chExt cx="9441625" cy="505200"/>
          </a:xfrm>
        </p:grpSpPr>
        <p:sp>
          <p:nvSpPr>
            <p:cNvPr id="262" name="Google Shape;262;p25"/>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263" name="Google Shape;263;p25"/>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264" name="Google Shape;264;p25"/>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265" name="Google Shape;265;p25"/>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266" name="Google Shape;266;p25"/>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implementation?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267" name="Google Shape;267;p25"/>
          <p:cNvPicPr preferRelativeResize="0"/>
          <p:nvPr/>
        </p:nvPicPr>
        <p:blipFill>
          <a:blip r:embed="rId3">
            <a:alphaModFix/>
          </a:blip>
          <a:stretch>
            <a:fillRect/>
          </a:stretch>
        </p:blipFill>
        <p:spPr>
          <a:xfrm>
            <a:off x="69250" y="1039225"/>
            <a:ext cx="4444137" cy="3290875"/>
          </a:xfrm>
          <a:prstGeom prst="rect">
            <a:avLst/>
          </a:prstGeom>
          <a:noFill/>
          <a:ln>
            <a:noFill/>
          </a:ln>
        </p:spPr>
      </p:pic>
      <p:pic>
        <p:nvPicPr>
          <p:cNvPr id="268" name="Google Shape;268;p25"/>
          <p:cNvPicPr preferRelativeResize="0"/>
          <p:nvPr/>
        </p:nvPicPr>
        <p:blipFill>
          <a:blip r:embed="rId4">
            <a:alphaModFix/>
          </a:blip>
          <a:stretch>
            <a:fillRect/>
          </a:stretch>
        </p:blipFill>
        <p:spPr>
          <a:xfrm>
            <a:off x="4574397" y="1039225"/>
            <a:ext cx="4500353" cy="3290875"/>
          </a:xfrm>
          <a:prstGeom prst="rect">
            <a:avLst/>
          </a:prstGeom>
          <a:noFill/>
          <a:ln>
            <a:noFill/>
          </a:ln>
        </p:spPr>
      </p:pic>
      <p:sp>
        <p:nvSpPr>
          <p:cNvPr id="269" name="Google Shape;269;p25"/>
          <p:cNvSpPr/>
          <p:nvPr/>
        </p:nvSpPr>
        <p:spPr>
          <a:xfrm>
            <a:off x="2286000" y="2944100"/>
            <a:ext cx="710100" cy="1073700"/>
          </a:xfrm>
          <a:prstGeom prst="rect">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0" name="Google Shape;270;p25"/>
          <p:cNvSpPr txBox="1"/>
          <p:nvPr>
            <p:ph type="title"/>
          </p:nvPr>
        </p:nvSpPr>
        <p:spPr>
          <a:xfrm>
            <a:off x="0" y="4330100"/>
            <a:ext cx="9206400" cy="3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8.</a:t>
            </a:r>
            <a:r>
              <a:rPr lang="en" sz="1200">
                <a:solidFill>
                  <a:schemeClr val="dk2"/>
                </a:solidFill>
              </a:rPr>
              <a:t> </a:t>
            </a:r>
            <a:r>
              <a:rPr lang="en" sz="1200">
                <a:solidFill>
                  <a:schemeClr val="dk2"/>
                </a:solidFill>
              </a:rPr>
              <a:t>Time-frequency representation (TFR) of the difference in response </a:t>
            </a:r>
            <a:r>
              <a:rPr b="1" lang="en" sz="1200">
                <a:solidFill>
                  <a:schemeClr val="dk2"/>
                </a:solidFill>
              </a:rPr>
              <a:t>between 1st and 2nd presentation</a:t>
            </a:r>
            <a:r>
              <a:rPr lang="en" sz="1200">
                <a:solidFill>
                  <a:schemeClr val="dk2"/>
                </a:solidFill>
              </a:rPr>
              <a:t>, regardless of image category and lag duration. The topographic map roughly represents the boxed regions in the TFR. </a:t>
            </a:r>
            <a:endParaRPr sz="1200">
              <a:solidFill>
                <a:schemeClr val="dk2"/>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endParaRPr>
          </a:p>
          <a:p>
            <a:pPr indent="0" lvl="0" marL="0" rtl="0" algn="l">
              <a:lnSpc>
                <a:spcPct val="115000"/>
              </a:lnSpc>
              <a:spcBef>
                <a:spcPts val="0"/>
              </a:spcBef>
              <a:spcAft>
                <a:spcPts val="0"/>
              </a:spcAft>
              <a:buNone/>
            </a:pPr>
            <a:r>
              <a:t/>
            </a:r>
            <a:endParaRPr sz="12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grpSp>
        <p:nvGrpSpPr>
          <p:cNvPr id="275" name="Google Shape;275;p26"/>
          <p:cNvGrpSpPr/>
          <p:nvPr/>
        </p:nvGrpSpPr>
        <p:grpSpPr>
          <a:xfrm>
            <a:off x="0" y="0"/>
            <a:ext cx="9441625" cy="386933"/>
            <a:chOff x="0" y="0"/>
            <a:chExt cx="9441625" cy="505200"/>
          </a:xfrm>
        </p:grpSpPr>
        <p:sp>
          <p:nvSpPr>
            <p:cNvPr id="276" name="Google Shape;276;p26"/>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277" name="Google Shape;277;p26"/>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278" name="Google Shape;278;p26"/>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279" name="Google Shape;279;p26"/>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280" name="Google Shape;280;p26"/>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implementation?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281" name="Google Shape;281;p26"/>
          <p:cNvPicPr preferRelativeResize="0"/>
          <p:nvPr/>
        </p:nvPicPr>
        <p:blipFill>
          <a:blip r:embed="rId3">
            <a:alphaModFix/>
          </a:blip>
          <a:stretch>
            <a:fillRect/>
          </a:stretch>
        </p:blipFill>
        <p:spPr>
          <a:xfrm>
            <a:off x="238444" y="1030575"/>
            <a:ext cx="4270518" cy="3299525"/>
          </a:xfrm>
          <a:prstGeom prst="rect">
            <a:avLst/>
          </a:prstGeom>
          <a:noFill/>
          <a:ln>
            <a:noFill/>
          </a:ln>
        </p:spPr>
      </p:pic>
      <p:pic>
        <p:nvPicPr>
          <p:cNvPr id="282" name="Google Shape;282;p26"/>
          <p:cNvPicPr preferRelativeResize="0"/>
          <p:nvPr/>
        </p:nvPicPr>
        <p:blipFill>
          <a:blip r:embed="rId4">
            <a:alphaModFix/>
          </a:blip>
          <a:stretch>
            <a:fillRect/>
          </a:stretch>
        </p:blipFill>
        <p:spPr>
          <a:xfrm>
            <a:off x="4635038" y="1030575"/>
            <a:ext cx="4270525" cy="3287775"/>
          </a:xfrm>
          <a:prstGeom prst="rect">
            <a:avLst/>
          </a:prstGeom>
          <a:noFill/>
          <a:ln>
            <a:noFill/>
          </a:ln>
        </p:spPr>
      </p:pic>
      <p:sp>
        <p:nvSpPr>
          <p:cNvPr id="283" name="Google Shape;283;p26"/>
          <p:cNvSpPr/>
          <p:nvPr/>
        </p:nvSpPr>
        <p:spPr>
          <a:xfrm>
            <a:off x="2253813" y="2816750"/>
            <a:ext cx="710100" cy="1073700"/>
          </a:xfrm>
          <a:prstGeom prst="rect">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4" name="Google Shape;284;p26"/>
          <p:cNvSpPr txBox="1"/>
          <p:nvPr>
            <p:ph type="title"/>
          </p:nvPr>
        </p:nvSpPr>
        <p:spPr>
          <a:xfrm>
            <a:off x="0" y="4330100"/>
            <a:ext cx="9206400" cy="3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9.</a:t>
            </a:r>
            <a:r>
              <a:rPr lang="en" sz="1200">
                <a:solidFill>
                  <a:schemeClr val="dk2"/>
                </a:solidFill>
              </a:rPr>
              <a:t> Time-frequency representation (TFR) of the difference in response </a:t>
            </a:r>
            <a:r>
              <a:rPr b="1" lang="en" sz="1200">
                <a:solidFill>
                  <a:schemeClr val="dk2"/>
                </a:solidFill>
              </a:rPr>
              <a:t>between food and non-food</a:t>
            </a:r>
            <a:r>
              <a:rPr lang="en" sz="1200">
                <a:solidFill>
                  <a:schemeClr val="dk2"/>
                </a:solidFill>
              </a:rPr>
              <a:t> (positive and neutral images), regardless of presentation and lag duration.</a:t>
            </a:r>
            <a:r>
              <a:rPr lang="en" sz="1200">
                <a:solidFill>
                  <a:schemeClr val="dk2"/>
                </a:solidFill>
              </a:rPr>
              <a:t> The topographic map roughly represents the boxed regions in the TFR.</a:t>
            </a:r>
            <a:endParaRPr sz="1200">
              <a:solidFill>
                <a:schemeClr val="dk2"/>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endParaRPr>
          </a:p>
          <a:p>
            <a:pPr indent="0" lvl="0" marL="0" rtl="0" algn="l">
              <a:lnSpc>
                <a:spcPct val="115000"/>
              </a:lnSpc>
              <a:spcBef>
                <a:spcPts val="0"/>
              </a:spcBef>
              <a:spcAft>
                <a:spcPts val="0"/>
              </a:spcAft>
              <a:buNone/>
            </a:pPr>
            <a:r>
              <a:t/>
            </a:r>
            <a:endParaRPr sz="12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grpSp>
        <p:nvGrpSpPr>
          <p:cNvPr id="289" name="Google Shape;289;p27"/>
          <p:cNvGrpSpPr/>
          <p:nvPr/>
        </p:nvGrpSpPr>
        <p:grpSpPr>
          <a:xfrm>
            <a:off x="0" y="0"/>
            <a:ext cx="9441625" cy="386933"/>
            <a:chOff x="0" y="0"/>
            <a:chExt cx="9441625" cy="505200"/>
          </a:xfrm>
        </p:grpSpPr>
        <p:sp>
          <p:nvSpPr>
            <p:cNvPr id="290" name="Google Shape;290;p27"/>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291" name="Google Shape;291;p27"/>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292" name="Google Shape;292;p27"/>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293" name="Google Shape;293;p27"/>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294" name="Google Shape;294;p27"/>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implementation?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295" name="Google Shape;295;p27"/>
          <p:cNvPicPr preferRelativeResize="0"/>
          <p:nvPr/>
        </p:nvPicPr>
        <p:blipFill>
          <a:blip r:embed="rId3">
            <a:alphaModFix/>
          </a:blip>
          <a:stretch>
            <a:fillRect/>
          </a:stretch>
        </p:blipFill>
        <p:spPr>
          <a:xfrm>
            <a:off x="83563" y="1082513"/>
            <a:ext cx="4409281" cy="2918167"/>
          </a:xfrm>
          <a:prstGeom prst="rect">
            <a:avLst/>
          </a:prstGeom>
          <a:noFill/>
          <a:ln>
            <a:noFill/>
          </a:ln>
        </p:spPr>
      </p:pic>
      <p:pic>
        <p:nvPicPr>
          <p:cNvPr id="296" name="Google Shape;296;p27"/>
          <p:cNvPicPr preferRelativeResize="0"/>
          <p:nvPr/>
        </p:nvPicPr>
        <p:blipFill>
          <a:blip r:embed="rId4">
            <a:alphaModFix/>
          </a:blip>
          <a:stretch>
            <a:fillRect/>
          </a:stretch>
        </p:blipFill>
        <p:spPr>
          <a:xfrm>
            <a:off x="4557268" y="1082513"/>
            <a:ext cx="4503169" cy="2918174"/>
          </a:xfrm>
          <a:prstGeom prst="rect">
            <a:avLst/>
          </a:prstGeom>
          <a:noFill/>
          <a:ln>
            <a:noFill/>
          </a:ln>
        </p:spPr>
      </p:pic>
      <p:sp>
        <p:nvSpPr>
          <p:cNvPr id="297" name="Google Shape;297;p27"/>
          <p:cNvSpPr txBox="1"/>
          <p:nvPr>
            <p:ph type="title"/>
          </p:nvPr>
        </p:nvSpPr>
        <p:spPr>
          <a:xfrm>
            <a:off x="20100" y="4000700"/>
            <a:ext cx="9103800" cy="3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10.</a:t>
            </a:r>
            <a:r>
              <a:rPr lang="en" sz="1200">
                <a:solidFill>
                  <a:schemeClr val="dk2"/>
                </a:solidFill>
              </a:rPr>
              <a:t> Mean CSD matrices averaged over the defined frequency bands, analogous to those of van Vliet et al. (2018), for the </a:t>
            </a:r>
            <a:r>
              <a:rPr b="1" lang="en" sz="1200">
                <a:solidFill>
                  <a:schemeClr val="dk2"/>
                </a:solidFill>
              </a:rPr>
              <a:t>1st presentation of food </a:t>
            </a:r>
            <a:r>
              <a:rPr lang="en" sz="1200">
                <a:solidFill>
                  <a:schemeClr val="dk2"/>
                </a:solidFill>
              </a:rPr>
              <a:t>images </a:t>
            </a:r>
            <a:r>
              <a:rPr lang="en" sz="1200">
                <a:solidFill>
                  <a:schemeClr val="dk2"/>
                </a:solidFill>
              </a:rPr>
              <a:t>for Subject 003. The </a:t>
            </a:r>
            <a:r>
              <a:rPr b="1" lang="en" sz="1200">
                <a:solidFill>
                  <a:schemeClr val="dk2"/>
                </a:solidFill>
              </a:rPr>
              <a:t>(left)</a:t>
            </a:r>
            <a:r>
              <a:rPr lang="en" sz="1200">
                <a:solidFill>
                  <a:schemeClr val="dk2"/>
                </a:solidFill>
              </a:rPr>
              <a:t> baseline matrices serve as reference for </a:t>
            </a:r>
            <a:r>
              <a:rPr b="1" lang="en" sz="1200">
                <a:solidFill>
                  <a:schemeClr val="dk2"/>
                </a:solidFill>
              </a:rPr>
              <a:t>(right</a:t>
            </a:r>
            <a:r>
              <a:rPr lang="en" sz="1200">
                <a:solidFill>
                  <a:schemeClr val="dk2"/>
                </a:solidFill>
              </a:rPr>
              <a:t>) post-stimulus matrices.</a:t>
            </a:r>
            <a:endParaRPr sz="1200">
              <a:solidFill>
                <a:schemeClr val="dk2"/>
              </a:solidFill>
            </a:endParaRPr>
          </a:p>
          <a:p>
            <a:pPr indent="0" lvl="0" marL="0" rtl="0" algn="l">
              <a:lnSpc>
                <a:spcPct val="115000"/>
              </a:lnSpc>
              <a:spcBef>
                <a:spcPts val="0"/>
              </a:spcBef>
              <a:spcAft>
                <a:spcPts val="0"/>
              </a:spcAft>
              <a:buNone/>
            </a:pPr>
            <a:r>
              <a:t/>
            </a:r>
            <a:endParaRPr sz="1200">
              <a:solidFill>
                <a:schemeClr val="dk2"/>
              </a:solidFill>
            </a:endParaRPr>
          </a:p>
          <a:p>
            <a:pPr indent="0" lvl="0" marL="0" rtl="0" algn="l">
              <a:lnSpc>
                <a:spcPct val="115000"/>
              </a:lnSpc>
              <a:spcBef>
                <a:spcPts val="0"/>
              </a:spcBef>
              <a:spcAft>
                <a:spcPts val="0"/>
              </a:spcAft>
              <a:buNone/>
            </a:pPr>
            <a:r>
              <a:rPr lang="en" sz="1200">
                <a:solidFill>
                  <a:schemeClr val="dk2"/>
                </a:solidFill>
              </a:rPr>
              <a:t>For a more comprehensive view, CSD matrices (e-f) per frequency are presented as well in the next slide.</a:t>
            </a:r>
            <a:endParaRPr sz="1200">
              <a:solidFill>
                <a:schemeClr val="dk2"/>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endParaRPr>
          </a:p>
          <a:p>
            <a:pPr indent="0" lvl="0" marL="0" rtl="0" algn="l">
              <a:lnSpc>
                <a:spcPct val="115000"/>
              </a:lnSpc>
              <a:spcBef>
                <a:spcPts val="0"/>
              </a:spcBef>
              <a:spcAft>
                <a:spcPts val="0"/>
              </a:spcAft>
              <a:buNone/>
            </a:pPr>
            <a:r>
              <a:t/>
            </a:r>
            <a:endParaRPr sz="12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grpSp>
        <p:nvGrpSpPr>
          <p:cNvPr id="302" name="Google Shape;302;p28"/>
          <p:cNvGrpSpPr/>
          <p:nvPr/>
        </p:nvGrpSpPr>
        <p:grpSpPr>
          <a:xfrm>
            <a:off x="0" y="0"/>
            <a:ext cx="9441625" cy="386933"/>
            <a:chOff x="0" y="0"/>
            <a:chExt cx="9441625" cy="505200"/>
          </a:xfrm>
        </p:grpSpPr>
        <p:sp>
          <p:nvSpPr>
            <p:cNvPr id="303" name="Google Shape;303;p28"/>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304" name="Google Shape;304;p28"/>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305" name="Google Shape;305;p28"/>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306" name="Google Shape;306;p28"/>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307" name="Google Shape;307;p28"/>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implementation?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308" name="Google Shape;308;p28"/>
          <p:cNvPicPr preferRelativeResize="0"/>
          <p:nvPr/>
        </p:nvPicPr>
        <p:blipFill>
          <a:blip r:embed="rId3">
            <a:alphaModFix/>
          </a:blip>
          <a:stretch>
            <a:fillRect/>
          </a:stretch>
        </p:blipFill>
        <p:spPr>
          <a:xfrm>
            <a:off x="376125" y="1082525"/>
            <a:ext cx="4095850" cy="3974375"/>
          </a:xfrm>
          <a:prstGeom prst="rect">
            <a:avLst/>
          </a:prstGeom>
          <a:noFill/>
          <a:ln>
            <a:noFill/>
          </a:ln>
        </p:spPr>
      </p:pic>
      <p:pic>
        <p:nvPicPr>
          <p:cNvPr id="309" name="Google Shape;309;p28"/>
          <p:cNvPicPr preferRelativeResize="0"/>
          <p:nvPr/>
        </p:nvPicPr>
        <p:blipFill>
          <a:blip r:embed="rId4">
            <a:alphaModFix/>
          </a:blip>
          <a:stretch>
            <a:fillRect/>
          </a:stretch>
        </p:blipFill>
        <p:spPr>
          <a:xfrm>
            <a:off x="4532600" y="1082525"/>
            <a:ext cx="4235273" cy="3974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grpSp>
        <p:nvGrpSpPr>
          <p:cNvPr id="314" name="Google Shape;314;p29"/>
          <p:cNvGrpSpPr/>
          <p:nvPr/>
        </p:nvGrpSpPr>
        <p:grpSpPr>
          <a:xfrm>
            <a:off x="0" y="0"/>
            <a:ext cx="9441625" cy="386933"/>
            <a:chOff x="0" y="0"/>
            <a:chExt cx="9441625" cy="505200"/>
          </a:xfrm>
        </p:grpSpPr>
        <p:sp>
          <p:nvSpPr>
            <p:cNvPr id="315" name="Google Shape;315;p29"/>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316" name="Google Shape;316;p29"/>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317" name="Google Shape;317;p29"/>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318" name="Google Shape;318;p29"/>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319" name="Google Shape;319;p29"/>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implementation?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320" name="Google Shape;320;p29"/>
          <p:cNvPicPr preferRelativeResize="0"/>
          <p:nvPr/>
        </p:nvPicPr>
        <p:blipFill>
          <a:blip r:embed="rId3">
            <a:alphaModFix/>
          </a:blip>
          <a:stretch>
            <a:fillRect/>
          </a:stretch>
        </p:blipFill>
        <p:spPr>
          <a:xfrm>
            <a:off x="47625" y="1082525"/>
            <a:ext cx="4480529" cy="2876975"/>
          </a:xfrm>
          <a:prstGeom prst="rect">
            <a:avLst/>
          </a:prstGeom>
          <a:noFill/>
          <a:ln>
            <a:noFill/>
          </a:ln>
        </p:spPr>
      </p:pic>
      <p:pic>
        <p:nvPicPr>
          <p:cNvPr id="321" name="Google Shape;321;p29"/>
          <p:cNvPicPr preferRelativeResize="0"/>
          <p:nvPr/>
        </p:nvPicPr>
        <p:blipFill>
          <a:blip r:embed="rId4">
            <a:alphaModFix/>
          </a:blip>
          <a:stretch>
            <a:fillRect/>
          </a:stretch>
        </p:blipFill>
        <p:spPr>
          <a:xfrm>
            <a:off x="4572003" y="1082525"/>
            <a:ext cx="4546571" cy="2876975"/>
          </a:xfrm>
          <a:prstGeom prst="rect">
            <a:avLst/>
          </a:prstGeom>
          <a:noFill/>
          <a:ln>
            <a:noFill/>
          </a:ln>
        </p:spPr>
      </p:pic>
      <p:sp>
        <p:nvSpPr>
          <p:cNvPr id="322" name="Google Shape;322;p29"/>
          <p:cNvSpPr txBox="1"/>
          <p:nvPr>
            <p:ph type="title"/>
          </p:nvPr>
        </p:nvSpPr>
        <p:spPr>
          <a:xfrm>
            <a:off x="20100" y="4000700"/>
            <a:ext cx="9103800" cy="3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11.</a:t>
            </a:r>
            <a:r>
              <a:rPr lang="en" sz="1200">
                <a:solidFill>
                  <a:schemeClr val="dk2"/>
                </a:solidFill>
              </a:rPr>
              <a:t> Coherence matrices averaged over the defined frequency bands, for the </a:t>
            </a:r>
            <a:r>
              <a:rPr b="1" lang="en" sz="1200">
                <a:solidFill>
                  <a:schemeClr val="dk2"/>
                </a:solidFill>
              </a:rPr>
              <a:t>1st presentation of food </a:t>
            </a:r>
            <a:r>
              <a:rPr lang="en" sz="1200">
                <a:solidFill>
                  <a:schemeClr val="dk2"/>
                </a:solidFill>
              </a:rPr>
              <a:t>images for Subject 003. The </a:t>
            </a:r>
            <a:r>
              <a:rPr b="1" lang="en" sz="1200">
                <a:solidFill>
                  <a:schemeClr val="dk2"/>
                </a:solidFill>
              </a:rPr>
              <a:t>(left)</a:t>
            </a:r>
            <a:r>
              <a:rPr lang="en" sz="1200">
                <a:solidFill>
                  <a:schemeClr val="dk2"/>
                </a:solidFill>
              </a:rPr>
              <a:t> baseline matrices serve as reference for </a:t>
            </a:r>
            <a:r>
              <a:rPr b="1" lang="en" sz="1200">
                <a:solidFill>
                  <a:schemeClr val="dk2"/>
                </a:solidFill>
              </a:rPr>
              <a:t>(right</a:t>
            </a:r>
            <a:r>
              <a:rPr lang="en" sz="1200">
                <a:solidFill>
                  <a:schemeClr val="dk2"/>
                </a:solidFill>
              </a:rPr>
              <a:t>) post-stimulus matrices.</a:t>
            </a:r>
            <a:endParaRPr sz="1200">
              <a:solidFill>
                <a:schemeClr val="dk2"/>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endParaRPr>
          </a:p>
          <a:p>
            <a:pPr indent="0" lvl="0" marL="0" rtl="0" algn="l">
              <a:lnSpc>
                <a:spcPct val="115000"/>
              </a:lnSpc>
              <a:spcBef>
                <a:spcPts val="0"/>
              </a:spcBef>
              <a:spcAft>
                <a:spcPts val="0"/>
              </a:spcAft>
              <a:buNone/>
            </a:pPr>
            <a:r>
              <a:t/>
            </a:r>
            <a:endParaRPr sz="1200">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grpSp>
        <p:nvGrpSpPr>
          <p:cNvPr id="327" name="Google Shape;327;p30"/>
          <p:cNvGrpSpPr/>
          <p:nvPr/>
        </p:nvGrpSpPr>
        <p:grpSpPr>
          <a:xfrm>
            <a:off x="0" y="0"/>
            <a:ext cx="9441625" cy="386933"/>
            <a:chOff x="0" y="0"/>
            <a:chExt cx="9441625" cy="505200"/>
          </a:xfrm>
        </p:grpSpPr>
        <p:sp>
          <p:nvSpPr>
            <p:cNvPr id="328" name="Google Shape;328;p30"/>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329" name="Google Shape;329;p30"/>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330" name="Google Shape;330;p30"/>
            <p:cNvSpPr/>
            <p:nvPr/>
          </p:nvSpPr>
          <p:spPr>
            <a:xfrm>
              <a:off x="4421853"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331" name="Google Shape;331;p30"/>
            <p:cNvSpPr/>
            <p:nvPr/>
          </p:nvSpPr>
          <p:spPr>
            <a:xfrm>
              <a:off x="6860425" y="0"/>
              <a:ext cx="2581200" cy="505200"/>
            </a:xfrm>
            <a:prstGeom prst="chevron">
              <a:avLst>
                <a:gd fmla="val 50000" name="adj"/>
              </a:avLst>
            </a:pr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Conclusion</a:t>
              </a:r>
              <a:endParaRPr b="1" sz="1800">
                <a:solidFill>
                  <a:srgbClr val="FFFFFF"/>
                </a:solidFill>
              </a:endParaRPr>
            </a:p>
          </p:txBody>
        </p:sp>
      </p:grpSp>
      <p:sp>
        <p:nvSpPr>
          <p:cNvPr id="332" name="Google Shape;332;p30"/>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have we </a:t>
            </a:r>
            <a:r>
              <a:rPr lang="en" sz="2420"/>
              <a:t>achieved and learned</a:t>
            </a:r>
            <a:r>
              <a:rPr lang="en" sz="2420"/>
              <a:t> in this project?</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sp>
        <p:nvSpPr>
          <p:cNvPr id="333" name="Google Shape;333;p30"/>
          <p:cNvSpPr txBox="1"/>
          <p:nvPr/>
        </p:nvSpPr>
        <p:spPr>
          <a:xfrm>
            <a:off x="311700" y="1217275"/>
            <a:ext cx="83841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rgbClr val="595959"/>
              </a:buClr>
              <a:buSzPts val="1800"/>
              <a:buChar char="●"/>
            </a:pPr>
            <a:r>
              <a:rPr b="1" lang="en" sz="1800">
                <a:solidFill>
                  <a:schemeClr val="lt1"/>
                </a:solidFill>
                <a:highlight>
                  <a:schemeClr val="accent1"/>
                </a:highlight>
              </a:rPr>
              <a:t>Reproduced successfully</a:t>
            </a:r>
            <a:r>
              <a:rPr lang="en" sz="1800">
                <a:solidFill>
                  <a:srgbClr val="595959"/>
                </a:solidFill>
              </a:rPr>
              <a:t> the results of van Vliet et al. (2018), with several key improvements</a:t>
            </a:r>
            <a:endParaRPr sz="1800">
              <a:solidFill>
                <a:srgbClr val="595959"/>
              </a:solidFill>
            </a:endParaRPr>
          </a:p>
          <a:p>
            <a:pPr indent="-342900" lvl="0" marL="457200" rtl="0" algn="l">
              <a:lnSpc>
                <a:spcPct val="150000"/>
              </a:lnSpc>
              <a:spcBef>
                <a:spcPts val="0"/>
              </a:spcBef>
              <a:spcAft>
                <a:spcPts val="0"/>
              </a:spcAft>
              <a:buClr>
                <a:srgbClr val="595959"/>
              </a:buClr>
              <a:buSzPts val="1800"/>
              <a:buChar char="●"/>
            </a:pPr>
            <a:r>
              <a:rPr lang="en" sz="1800">
                <a:solidFill>
                  <a:srgbClr val="595959"/>
                </a:solidFill>
              </a:rPr>
              <a:t>Provided intuition and foundation for </a:t>
            </a:r>
            <a:r>
              <a:rPr b="1" lang="en" sz="1800">
                <a:solidFill>
                  <a:schemeClr val="lt1"/>
                </a:solidFill>
                <a:highlight>
                  <a:schemeClr val="accent1"/>
                </a:highlight>
              </a:rPr>
              <a:t>temporal, spectral, and spatial</a:t>
            </a:r>
            <a:r>
              <a:rPr lang="en" sz="1800">
                <a:solidFill>
                  <a:srgbClr val="595959"/>
                </a:solidFill>
              </a:rPr>
              <a:t> analyses of the food dataset</a:t>
            </a:r>
            <a:endParaRPr sz="1800">
              <a:solidFill>
                <a:srgbClr val="595959"/>
              </a:solidFill>
            </a:endParaRPr>
          </a:p>
          <a:p>
            <a:pPr indent="-342900" lvl="0" marL="457200" rtl="0" algn="l">
              <a:lnSpc>
                <a:spcPct val="150000"/>
              </a:lnSpc>
              <a:spcBef>
                <a:spcPts val="0"/>
              </a:spcBef>
              <a:spcAft>
                <a:spcPts val="0"/>
              </a:spcAft>
              <a:buClr>
                <a:srgbClr val="595959"/>
              </a:buClr>
              <a:buSzPts val="1800"/>
              <a:buChar char="●"/>
            </a:pPr>
            <a:r>
              <a:rPr lang="en" sz="1800">
                <a:solidFill>
                  <a:srgbClr val="595959"/>
                </a:solidFill>
              </a:rPr>
              <a:t>Working </a:t>
            </a:r>
            <a:r>
              <a:rPr b="1" lang="en" sz="1800">
                <a:solidFill>
                  <a:schemeClr val="lt1"/>
                </a:solidFill>
                <a:highlight>
                  <a:schemeClr val="accent1"/>
                </a:highlight>
              </a:rPr>
              <a:t>cross-platform</a:t>
            </a:r>
            <a:r>
              <a:rPr lang="en" sz="1800">
                <a:solidFill>
                  <a:srgbClr val="595959"/>
                </a:solidFill>
              </a:rPr>
              <a:t> (</a:t>
            </a:r>
            <a:r>
              <a:rPr i="1" lang="en" sz="1800">
                <a:solidFill>
                  <a:srgbClr val="595959"/>
                </a:solidFill>
              </a:rPr>
              <a:t>FieldTrip</a:t>
            </a:r>
            <a:r>
              <a:rPr lang="en" sz="1800">
                <a:solidFill>
                  <a:srgbClr val="595959"/>
                </a:solidFill>
              </a:rPr>
              <a:t> in Matlab to </a:t>
            </a:r>
            <a:r>
              <a:rPr i="1" lang="en" sz="1800">
                <a:solidFill>
                  <a:srgbClr val="595959"/>
                </a:solidFill>
              </a:rPr>
              <a:t>MNE</a:t>
            </a:r>
            <a:r>
              <a:rPr lang="en" sz="1800">
                <a:solidFill>
                  <a:srgbClr val="595959"/>
                </a:solidFill>
              </a:rPr>
              <a:t> in Python) is not ideal</a:t>
            </a:r>
            <a:endParaRPr sz="1800">
              <a:solidFill>
                <a:srgbClr val="595959"/>
              </a:solidFill>
            </a:endParaRPr>
          </a:p>
          <a:p>
            <a:pPr indent="-342900" lvl="0" marL="457200" rtl="0" algn="l">
              <a:lnSpc>
                <a:spcPct val="150000"/>
              </a:lnSpc>
              <a:spcBef>
                <a:spcPts val="0"/>
              </a:spcBef>
              <a:spcAft>
                <a:spcPts val="0"/>
              </a:spcAft>
              <a:buClr>
                <a:srgbClr val="595959"/>
              </a:buClr>
              <a:buSzPts val="1800"/>
              <a:buChar char="●"/>
            </a:pPr>
            <a:r>
              <a:rPr b="1" lang="en" sz="1800">
                <a:solidFill>
                  <a:schemeClr val="lt1"/>
                </a:solidFill>
                <a:highlight>
                  <a:schemeClr val="accent1"/>
                </a:highlight>
              </a:rPr>
              <a:t>MRI estimation</a:t>
            </a:r>
            <a:r>
              <a:rPr lang="en" sz="1800">
                <a:solidFill>
                  <a:srgbClr val="595959"/>
                </a:solidFill>
              </a:rPr>
              <a:t> for MEG source analysis is not recommended :(</a:t>
            </a:r>
            <a:endParaRPr sz="1800">
              <a:solidFill>
                <a:srgbClr val="595959"/>
              </a:solidFill>
            </a:endParaRPr>
          </a:p>
          <a:p>
            <a:pPr indent="0" lvl="0" marL="457200" rtl="0" algn="l">
              <a:lnSpc>
                <a:spcPct val="150000"/>
              </a:lnSpc>
              <a:spcBef>
                <a:spcPts val="1200"/>
              </a:spcBef>
              <a:spcAft>
                <a:spcPts val="1200"/>
              </a:spcAft>
              <a:buNone/>
            </a:pPr>
            <a:r>
              <a:t/>
            </a:r>
            <a:endParaRPr sz="1800">
              <a:solidFill>
                <a:srgbClr val="59595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grpSp>
        <p:nvGrpSpPr>
          <p:cNvPr id="60" name="Google Shape;60;p14"/>
          <p:cNvGrpSpPr/>
          <p:nvPr/>
        </p:nvGrpSpPr>
        <p:grpSpPr>
          <a:xfrm>
            <a:off x="0" y="0"/>
            <a:ext cx="9441625" cy="386933"/>
            <a:chOff x="0" y="0"/>
            <a:chExt cx="9441625" cy="505200"/>
          </a:xfrm>
        </p:grpSpPr>
        <p:sp>
          <p:nvSpPr>
            <p:cNvPr id="61" name="Google Shape;61;p14"/>
            <p:cNvSpPr/>
            <p:nvPr/>
          </p:nvSpPr>
          <p:spPr>
            <a:xfrm>
              <a:off x="1990810"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Methods</a:t>
              </a:r>
              <a:endParaRPr b="1" sz="1800">
                <a:solidFill>
                  <a:srgbClr val="FFFFFF"/>
                </a:solidFill>
              </a:endParaRPr>
            </a:p>
          </p:txBody>
        </p:sp>
        <p:sp>
          <p:nvSpPr>
            <p:cNvPr id="62" name="Google Shape;62;p14"/>
            <p:cNvSpPr/>
            <p:nvPr/>
          </p:nvSpPr>
          <p:spPr>
            <a:xfrm>
              <a:off x="0" y="0"/>
              <a:ext cx="2130600" cy="505200"/>
            </a:xfrm>
            <a:prstGeom prst="homePlate">
              <a:avLst>
                <a:gd fmla="val 50000" name="adj"/>
              </a:avLst>
            </a:prstGeom>
            <a:solidFill>
              <a:srgbClr val="4285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63" name="Google Shape;63;p14"/>
            <p:cNvSpPr/>
            <p:nvPr/>
          </p:nvSpPr>
          <p:spPr>
            <a:xfrm>
              <a:off x="4421853"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64" name="Google Shape;64;p14"/>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Conclusion</a:t>
              </a:r>
              <a:endParaRPr b="1" sz="1800">
                <a:solidFill>
                  <a:srgbClr val="FFFFFF"/>
                </a:solidFill>
              </a:endParaRPr>
            </a:p>
          </p:txBody>
        </p:sp>
      </p:grpSp>
      <p:sp>
        <p:nvSpPr>
          <p:cNvPr id="65" name="Google Shape;65;p14"/>
          <p:cNvSpPr txBox="1"/>
          <p:nvPr/>
        </p:nvSpPr>
        <p:spPr>
          <a:xfrm>
            <a:off x="311700" y="5098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20"/>
              <a:t>What is the selected article about?</a:t>
            </a:r>
            <a:endParaRPr sz="2420">
              <a:solidFill>
                <a:srgbClr val="000000"/>
              </a:solidFill>
            </a:endParaRPr>
          </a:p>
          <a:p>
            <a:pPr indent="0" lvl="0" marL="0" rtl="0" algn="l">
              <a:spcBef>
                <a:spcPts val="0"/>
              </a:spcBef>
              <a:spcAft>
                <a:spcPts val="0"/>
              </a:spcAft>
              <a:buNone/>
            </a:pPr>
            <a:r>
              <a:t/>
            </a:r>
            <a:endParaRPr sz="2520">
              <a:solidFill>
                <a:srgbClr val="000000"/>
              </a:solidFill>
            </a:endParaRPr>
          </a:p>
        </p:txBody>
      </p:sp>
      <p:pic>
        <p:nvPicPr>
          <p:cNvPr id="66" name="Google Shape;66;p14"/>
          <p:cNvPicPr preferRelativeResize="0"/>
          <p:nvPr/>
        </p:nvPicPr>
        <p:blipFill>
          <a:blip r:embed="rId3">
            <a:alphaModFix/>
          </a:blip>
          <a:stretch>
            <a:fillRect/>
          </a:stretch>
        </p:blipFill>
        <p:spPr>
          <a:xfrm>
            <a:off x="170275" y="1120875"/>
            <a:ext cx="5799248" cy="2074824"/>
          </a:xfrm>
          <a:prstGeom prst="rect">
            <a:avLst/>
          </a:prstGeom>
          <a:noFill/>
          <a:ln cap="flat" cmpd="sng" w="9525">
            <a:solidFill>
              <a:schemeClr val="dk1"/>
            </a:solidFill>
            <a:prstDash val="solid"/>
            <a:round/>
            <a:headEnd len="sm" w="sm" type="none"/>
            <a:tailEnd len="sm" w="sm" type="none"/>
          </a:ln>
        </p:spPr>
      </p:pic>
      <p:pic>
        <p:nvPicPr>
          <p:cNvPr id="67" name="Google Shape;67;p14"/>
          <p:cNvPicPr preferRelativeResize="0"/>
          <p:nvPr/>
        </p:nvPicPr>
        <p:blipFill>
          <a:blip r:embed="rId4">
            <a:alphaModFix/>
          </a:blip>
          <a:stretch>
            <a:fillRect/>
          </a:stretch>
        </p:blipFill>
        <p:spPr>
          <a:xfrm>
            <a:off x="6016350" y="1120875"/>
            <a:ext cx="2815949" cy="3799824"/>
          </a:xfrm>
          <a:prstGeom prst="rect">
            <a:avLst/>
          </a:prstGeom>
          <a:noFill/>
          <a:ln cap="flat" cmpd="sng" w="9525">
            <a:solidFill>
              <a:schemeClr val="dk2"/>
            </a:solidFill>
            <a:prstDash val="solid"/>
            <a:round/>
            <a:headEnd len="sm" w="sm" type="none"/>
            <a:tailEnd len="sm" w="sm" type="none"/>
          </a:ln>
        </p:spPr>
      </p:pic>
      <p:pic>
        <p:nvPicPr>
          <p:cNvPr id="68" name="Google Shape;68;p14"/>
          <p:cNvPicPr preferRelativeResize="0"/>
          <p:nvPr/>
        </p:nvPicPr>
        <p:blipFill>
          <a:blip r:embed="rId5">
            <a:alphaModFix/>
          </a:blip>
          <a:stretch>
            <a:fillRect/>
          </a:stretch>
        </p:blipFill>
        <p:spPr>
          <a:xfrm>
            <a:off x="167179" y="3234050"/>
            <a:ext cx="5802347" cy="168665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grpSp>
        <p:nvGrpSpPr>
          <p:cNvPr id="73" name="Google Shape;73;p15"/>
          <p:cNvGrpSpPr/>
          <p:nvPr/>
        </p:nvGrpSpPr>
        <p:grpSpPr>
          <a:xfrm>
            <a:off x="0" y="0"/>
            <a:ext cx="9441625" cy="386933"/>
            <a:chOff x="0" y="0"/>
            <a:chExt cx="9441625" cy="505200"/>
          </a:xfrm>
        </p:grpSpPr>
        <p:sp>
          <p:nvSpPr>
            <p:cNvPr id="74" name="Google Shape;74;p15"/>
            <p:cNvSpPr/>
            <p:nvPr/>
          </p:nvSpPr>
          <p:spPr>
            <a:xfrm>
              <a:off x="1990810"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Methods</a:t>
              </a:r>
              <a:endParaRPr b="1" sz="1800">
                <a:solidFill>
                  <a:srgbClr val="FFFFFF"/>
                </a:solidFill>
              </a:endParaRPr>
            </a:p>
          </p:txBody>
        </p:sp>
        <p:sp>
          <p:nvSpPr>
            <p:cNvPr id="75" name="Google Shape;75;p15"/>
            <p:cNvSpPr/>
            <p:nvPr/>
          </p:nvSpPr>
          <p:spPr>
            <a:xfrm>
              <a:off x="0" y="0"/>
              <a:ext cx="2130600" cy="505200"/>
            </a:xfrm>
            <a:prstGeom prst="homePlate">
              <a:avLst>
                <a:gd fmla="val 50000" name="adj"/>
              </a:avLst>
            </a:prstGeom>
            <a:solidFill>
              <a:srgbClr val="4285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76" name="Google Shape;76;p15"/>
            <p:cNvSpPr/>
            <p:nvPr/>
          </p:nvSpPr>
          <p:spPr>
            <a:xfrm>
              <a:off x="4421853"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77" name="Google Shape;77;p15"/>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Conclusion</a:t>
              </a:r>
              <a:endParaRPr b="1" sz="1800">
                <a:solidFill>
                  <a:srgbClr val="FFFFFF"/>
                </a:solidFill>
              </a:endParaRPr>
            </a:p>
          </p:txBody>
        </p:sp>
      </p:grpSp>
      <p:sp>
        <p:nvSpPr>
          <p:cNvPr id="78" name="Google Shape;78;p15"/>
          <p:cNvSpPr txBox="1"/>
          <p:nvPr/>
        </p:nvSpPr>
        <p:spPr>
          <a:xfrm>
            <a:off x="311700" y="5098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20"/>
              <a:t>What are we trying to achieve?</a:t>
            </a:r>
            <a:endParaRPr sz="2420">
              <a:solidFill>
                <a:srgbClr val="000000"/>
              </a:solidFill>
            </a:endParaRPr>
          </a:p>
          <a:p>
            <a:pPr indent="0" lvl="0" marL="0" rtl="0" algn="l">
              <a:spcBef>
                <a:spcPts val="0"/>
              </a:spcBef>
              <a:spcAft>
                <a:spcPts val="0"/>
              </a:spcAft>
              <a:buNone/>
            </a:pPr>
            <a:r>
              <a:t/>
            </a:r>
            <a:endParaRPr sz="2520">
              <a:solidFill>
                <a:srgbClr val="000000"/>
              </a:solidFill>
            </a:endParaRPr>
          </a:p>
        </p:txBody>
      </p:sp>
      <p:cxnSp>
        <p:nvCxnSpPr>
          <p:cNvPr id="79" name="Google Shape;79;p15"/>
          <p:cNvCxnSpPr/>
          <p:nvPr/>
        </p:nvCxnSpPr>
        <p:spPr>
          <a:xfrm>
            <a:off x="4720813" y="1205425"/>
            <a:ext cx="0" cy="3618600"/>
          </a:xfrm>
          <a:prstGeom prst="straightConnector1">
            <a:avLst/>
          </a:prstGeom>
          <a:noFill/>
          <a:ln cap="flat" cmpd="sng" w="19050">
            <a:solidFill>
              <a:schemeClr val="dk2"/>
            </a:solidFill>
            <a:prstDash val="lgDashDot"/>
            <a:round/>
            <a:headEnd len="med" w="med" type="none"/>
            <a:tailEnd len="med" w="med" type="none"/>
          </a:ln>
        </p:spPr>
      </p:cxnSp>
      <p:grpSp>
        <p:nvGrpSpPr>
          <p:cNvPr id="80" name="Google Shape;80;p15"/>
          <p:cNvGrpSpPr/>
          <p:nvPr/>
        </p:nvGrpSpPr>
        <p:grpSpPr>
          <a:xfrm>
            <a:off x="91827" y="1886403"/>
            <a:ext cx="4505801" cy="2571436"/>
            <a:chOff x="58300" y="1828725"/>
            <a:chExt cx="4454574" cy="2542201"/>
          </a:xfrm>
        </p:grpSpPr>
        <p:pic>
          <p:nvPicPr>
            <p:cNvPr id="81" name="Google Shape;81;p15"/>
            <p:cNvPicPr preferRelativeResize="0"/>
            <p:nvPr/>
          </p:nvPicPr>
          <p:blipFill rotWithShape="1">
            <a:blip r:embed="rId3">
              <a:alphaModFix/>
            </a:blip>
            <a:srcRect b="1068" l="31639" r="596" t="0"/>
            <a:stretch/>
          </p:blipFill>
          <p:spPr>
            <a:xfrm>
              <a:off x="1818831" y="1828725"/>
              <a:ext cx="2694043" cy="2542201"/>
            </a:xfrm>
            <a:prstGeom prst="rect">
              <a:avLst/>
            </a:prstGeom>
            <a:noFill/>
            <a:ln cap="flat" cmpd="sng" w="9525">
              <a:solidFill>
                <a:schemeClr val="dk2"/>
              </a:solidFill>
              <a:prstDash val="solid"/>
              <a:round/>
              <a:headEnd len="sm" w="sm" type="none"/>
              <a:tailEnd len="sm" w="sm" type="none"/>
            </a:ln>
          </p:spPr>
        </p:pic>
        <p:pic>
          <p:nvPicPr>
            <p:cNvPr id="82" name="Google Shape;82;p15"/>
            <p:cNvPicPr preferRelativeResize="0"/>
            <p:nvPr/>
          </p:nvPicPr>
          <p:blipFill>
            <a:blip r:embed="rId4">
              <a:alphaModFix/>
            </a:blip>
            <a:stretch>
              <a:fillRect/>
            </a:stretch>
          </p:blipFill>
          <p:spPr>
            <a:xfrm>
              <a:off x="58300" y="1828725"/>
              <a:ext cx="1730150" cy="2542200"/>
            </a:xfrm>
            <a:prstGeom prst="rect">
              <a:avLst/>
            </a:prstGeom>
            <a:noFill/>
            <a:ln cap="flat" cmpd="sng" w="9525">
              <a:solidFill>
                <a:schemeClr val="dk2"/>
              </a:solidFill>
              <a:prstDash val="solid"/>
              <a:round/>
              <a:headEnd len="sm" w="sm" type="none"/>
              <a:tailEnd len="sm" w="sm" type="none"/>
            </a:ln>
          </p:spPr>
        </p:pic>
        <p:sp>
          <p:nvSpPr>
            <p:cNvPr id="83" name="Google Shape;83;p15"/>
            <p:cNvSpPr/>
            <p:nvPr/>
          </p:nvSpPr>
          <p:spPr>
            <a:xfrm>
              <a:off x="1818825" y="2047600"/>
              <a:ext cx="217200" cy="71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 name="Google Shape;84;p15"/>
            <p:cNvSpPr/>
            <p:nvPr/>
          </p:nvSpPr>
          <p:spPr>
            <a:xfrm>
              <a:off x="1818825" y="3267050"/>
              <a:ext cx="23100" cy="71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85" name="Google Shape;85;p15"/>
          <p:cNvSpPr txBox="1"/>
          <p:nvPr>
            <p:ph idx="4294967295" type="subTitle"/>
          </p:nvPr>
        </p:nvSpPr>
        <p:spPr>
          <a:xfrm>
            <a:off x="91825" y="4489925"/>
            <a:ext cx="45822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Oscillatory power &amp; functional connectivity (</a:t>
            </a:r>
            <a:r>
              <a:rPr lang="en" sz="1200"/>
              <a:t>V</a:t>
            </a:r>
            <a:r>
              <a:rPr lang="en" sz="1200"/>
              <a:t>an Vliet et al., 2018)</a:t>
            </a:r>
            <a:endParaRPr sz="1200"/>
          </a:p>
          <a:p>
            <a:pPr indent="0" lvl="0" marL="0" rtl="0" algn="l">
              <a:spcBef>
                <a:spcPts val="1200"/>
              </a:spcBef>
              <a:spcAft>
                <a:spcPts val="1200"/>
              </a:spcAft>
              <a:buNone/>
            </a:pPr>
            <a:r>
              <a:t/>
            </a:r>
            <a:endParaRPr sz="2400"/>
          </a:p>
        </p:txBody>
      </p:sp>
      <p:grpSp>
        <p:nvGrpSpPr>
          <p:cNvPr id="86" name="Google Shape;86;p15"/>
          <p:cNvGrpSpPr/>
          <p:nvPr/>
        </p:nvGrpSpPr>
        <p:grpSpPr>
          <a:xfrm>
            <a:off x="4844053" y="1900986"/>
            <a:ext cx="4209952" cy="2571466"/>
            <a:chOff x="4844355" y="1901017"/>
            <a:chExt cx="4139987" cy="2792037"/>
          </a:xfrm>
        </p:grpSpPr>
        <p:grpSp>
          <p:nvGrpSpPr>
            <p:cNvPr id="87" name="Google Shape;87;p15"/>
            <p:cNvGrpSpPr/>
            <p:nvPr/>
          </p:nvGrpSpPr>
          <p:grpSpPr>
            <a:xfrm>
              <a:off x="4844355" y="1901017"/>
              <a:ext cx="4139987" cy="2792037"/>
              <a:chOff x="5770150" y="2106175"/>
              <a:chExt cx="3264201" cy="2323599"/>
            </a:xfrm>
          </p:grpSpPr>
          <p:pic>
            <p:nvPicPr>
              <p:cNvPr id="88" name="Google Shape;88;p15"/>
              <p:cNvPicPr preferRelativeResize="0"/>
              <p:nvPr/>
            </p:nvPicPr>
            <p:blipFill rotWithShape="1">
              <a:blip r:embed="rId5">
                <a:alphaModFix/>
              </a:blip>
              <a:srcRect b="14465" l="16531" r="27770" t="8302"/>
              <a:stretch/>
            </p:blipFill>
            <p:spPr>
              <a:xfrm>
                <a:off x="5770150" y="2106175"/>
                <a:ext cx="3264201" cy="2322137"/>
              </a:xfrm>
              <a:prstGeom prst="rect">
                <a:avLst/>
              </a:prstGeom>
              <a:noFill/>
              <a:ln cap="flat" cmpd="sng" w="9525">
                <a:solidFill>
                  <a:srgbClr val="000000"/>
                </a:solidFill>
                <a:prstDash val="solid"/>
                <a:round/>
                <a:headEnd len="sm" w="sm" type="none"/>
                <a:tailEnd len="sm" w="sm" type="none"/>
              </a:ln>
            </p:spPr>
          </p:pic>
          <p:pic>
            <p:nvPicPr>
              <p:cNvPr id="89" name="Google Shape;89;p15"/>
              <p:cNvPicPr preferRelativeResize="0"/>
              <p:nvPr/>
            </p:nvPicPr>
            <p:blipFill rotWithShape="1">
              <a:blip r:embed="rId5">
                <a:alphaModFix/>
              </a:blip>
              <a:srcRect b="14465" l="1085" r="95282" t="8302"/>
              <a:stretch/>
            </p:blipFill>
            <p:spPr>
              <a:xfrm>
                <a:off x="5770150" y="2106175"/>
                <a:ext cx="212889" cy="2322137"/>
              </a:xfrm>
              <a:prstGeom prst="rect">
                <a:avLst/>
              </a:prstGeom>
              <a:noFill/>
              <a:ln>
                <a:noFill/>
              </a:ln>
            </p:spPr>
          </p:pic>
          <p:pic>
            <p:nvPicPr>
              <p:cNvPr id="90" name="Google Shape;90;p15"/>
              <p:cNvPicPr preferRelativeResize="0"/>
              <p:nvPr/>
            </p:nvPicPr>
            <p:blipFill rotWithShape="1">
              <a:blip r:embed="rId5">
                <a:alphaModFix/>
              </a:blip>
              <a:srcRect b="0" l="16531" r="27770" t="94629"/>
              <a:stretch/>
            </p:blipFill>
            <p:spPr>
              <a:xfrm>
                <a:off x="5770150" y="4268297"/>
                <a:ext cx="3264201" cy="161477"/>
              </a:xfrm>
              <a:prstGeom prst="rect">
                <a:avLst/>
              </a:prstGeom>
              <a:noFill/>
              <a:ln>
                <a:noFill/>
              </a:ln>
            </p:spPr>
          </p:pic>
        </p:grpSp>
        <p:grpSp>
          <p:nvGrpSpPr>
            <p:cNvPr id="91" name="Google Shape;91;p15"/>
            <p:cNvGrpSpPr/>
            <p:nvPr/>
          </p:nvGrpSpPr>
          <p:grpSpPr>
            <a:xfrm>
              <a:off x="8428748" y="1968325"/>
              <a:ext cx="485125" cy="499606"/>
              <a:chOff x="5162225" y="555450"/>
              <a:chExt cx="850202" cy="932100"/>
            </a:xfrm>
          </p:grpSpPr>
          <p:sp>
            <p:nvSpPr>
              <p:cNvPr id="92" name="Google Shape;92;p15"/>
              <p:cNvSpPr/>
              <p:nvPr/>
            </p:nvSpPr>
            <p:spPr>
              <a:xfrm>
                <a:off x="5162225" y="555450"/>
                <a:ext cx="850200" cy="932100"/>
              </a:xfrm>
              <a:prstGeom prst="rect">
                <a:avLst/>
              </a:prstGeom>
              <a:solidFill>
                <a:srgbClr val="4285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93" name="Google Shape;93;p15"/>
              <p:cNvPicPr preferRelativeResize="0"/>
              <p:nvPr/>
            </p:nvPicPr>
            <p:blipFill>
              <a:blip r:embed="rId6">
                <a:alphaModFix/>
              </a:blip>
              <a:stretch>
                <a:fillRect/>
              </a:stretch>
            </p:blipFill>
            <p:spPr>
              <a:xfrm>
                <a:off x="5162226" y="596400"/>
                <a:ext cx="850200" cy="850200"/>
              </a:xfrm>
              <a:prstGeom prst="rect">
                <a:avLst/>
              </a:prstGeom>
              <a:noFill/>
              <a:ln>
                <a:noFill/>
              </a:ln>
            </p:spPr>
          </p:pic>
        </p:grpSp>
        <p:grpSp>
          <p:nvGrpSpPr>
            <p:cNvPr id="94" name="Google Shape;94;p15"/>
            <p:cNvGrpSpPr/>
            <p:nvPr/>
          </p:nvGrpSpPr>
          <p:grpSpPr>
            <a:xfrm>
              <a:off x="8428676" y="2506468"/>
              <a:ext cx="485125" cy="499606"/>
              <a:chOff x="5716725" y="671700"/>
              <a:chExt cx="850202" cy="932100"/>
            </a:xfrm>
          </p:grpSpPr>
          <p:sp>
            <p:nvSpPr>
              <p:cNvPr id="95" name="Google Shape;95;p15"/>
              <p:cNvSpPr/>
              <p:nvPr/>
            </p:nvSpPr>
            <p:spPr>
              <a:xfrm>
                <a:off x="5716725" y="671700"/>
                <a:ext cx="850200" cy="932100"/>
              </a:xfrm>
              <a:prstGeom prst="rect">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96" name="Google Shape;96;p15"/>
              <p:cNvPicPr preferRelativeResize="0"/>
              <p:nvPr/>
            </p:nvPicPr>
            <p:blipFill>
              <a:blip r:embed="rId7">
                <a:alphaModFix/>
              </a:blip>
              <a:stretch>
                <a:fillRect/>
              </a:stretch>
            </p:blipFill>
            <p:spPr>
              <a:xfrm>
                <a:off x="5716725" y="713892"/>
                <a:ext cx="850202" cy="847711"/>
              </a:xfrm>
              <a:prstGeom prst="rect">
                <a:avLst/>
              </a:prstGeom>
              <a:noFill/>
              <a:ln>
                <a:noFill/>
              </a:ln>
            </p:spPr>
          </p:pic>
        </p:grpSp>
        <p:grpSp>
          <p:nvGrpSpPr>
            <p:cNvPr id="97" name="Google Shape;97;p15"/>
            <p:cNvGrpSpPr/>
            <p:nvPr/>
          </p:nvGrpSpPr>
          <p:grpSpPr>
            <a:xfrm>
              <a:off x="8428741" y="3044594"/>
              <a:ext cx="485124" cy="499512"/>
              <a:chOff x="6301775" y="808900"/>
              <a:chExt cx="850200" cy="932100"/>
            </a:xfrm>
          </p:grpSpPr>
          <p:sp>
            <p:nvSpPr>
              <p:cNvPr id="98" name="Google Shape;98;p15"/>
              <p:cNvSpPr/>
              <p:nvPr/>
            </p:nvSpPr>
            <p:spPr>
              <a:xfrm>
                <a:off x="6301775" y="808900"/>
                <a:ext cx="850200" cy="932100"/>
              </a:xfrm>
              <a:prstGeom prst="rect">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99" name="Google Shape;99;p15"/>
              <p:cNvPicPr preferRelativeResize="0"/>
              <p:nvPr/>
            </p:nvPicPr>
            <p:blipFill>
              <a:blip r:embed="rId8">
                <a:alphaModFix/>
              </a:blip>
              <a:stretch>
                <a:fillRect/>
              </a:stretch>
            </p:blipFill>
            <p:spPr>
              <a:xfrm>
                <a:off x="6362050" y="868875"/>
                <a:ext cx="729651" cy="812128"/>
              </a:xfrm>
              <a:prstGeom prst="rect">
                <a:avLst/>
              </a:prstGeom>
              <a:noFill/>
              <a:ln>
                <a:noFill/>
              </a:ln>
            </p:spPr>
          </p:pic>
        </p:grpSp>
      </p:grpSp>
      <p:sp>
        <p:nvSpPr>
          <p:cNvPr id="100" name="Google Shape;100;p15"/>
          <p:cNvSpPr txBox="1"/>
          <p:nvPr>
            <p:ph idx="4294967295" type="subTitle"/>
          </p:nvPr>
        </p:nvSpPr>
        <p:spPr>
          <a:xfrm>
            <a:off x="4823550" y="4489925"/>
            <a:ext cx="42999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MEG dataset from repeated visual food cues (MEG-BIU lab)</a:t>
            </a:r>
            <a:endParaRPr sz="1200"/>
          </a:p>
          <a:p>
            <a:pPr indent="0" lvl="0" marL="0" rtl="0" algn="l">
              <a:spcBef>
                <a:spcPts val="1200"/>
              </a:spcBef>
              <a:spcAft>
                <a:spcPts val="1200"/>
              </a:spcAft>
              <a:buNone/>
            </a:pPr>
            <a:r>
              <a:t/>
            </a:r>
            <a:endParaRPr sz="2400"/>
          </a:p>
        </p:txBody>
      </p:sp>
      <p:sp>
        <p:nvSpPr>
          <p:cNvPr id="101" name="Google Shape;101;p15"/>
          <p:cNvSpPr txBox="1"/>
          <p:nvPr/>
        </p:nvSpPr>
        <p:spPr>
          <a:xfrm>
            <a:off x="1089075" y="1252713"/>
            <a:ext cx="2511300" cy="463500"/>
          </a:xfrm>
          <a:prstGeom prst="rect">
            <a:avLst/>
          </a:prstGeom>
          <a:solidFill>
            <a:schemeClr val="accen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Pipeline Replication</a:t>
            </a:r>
            <a:endParaRPr b="1" sz="1800">
              <a:solidFill>
                <a:schemeClr val="lt1"/>
              </a:solidFill>
            </a:endParaRPr>
          </a:p>
        </p:txBody>
      </p:sp>
      <p:sp>
        <p:nvSpPr>
          <p:cNvPr id="102" name="Google Shape;102;p15"/>
          <p:cNvSpPr txBox="1"/>
          <p:nvPr/>
        </p:nvSpPr>
        <p:spPr>
          <a:xfrm>
            <a:off x="5550150" y="1260000"/>
            <a:ext cx="2846700" cy="463500"/>
          </a:xfrm>
          <a:prstGeom prst="rect">
            <a:avLst/>
          </a:prstGeom>
          <a:solidFill>
            <a:schemeClr val="accen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Pipeline Implementation</a:t>
            </a:r>
            <a:endParaRPr b="1" sz="18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grpSp>
        <p:nvGrpSpPr>
          <p:cNvPr id="107" name="Google Shape;107;p16"/>
          <p:cNvGrpSpPr/>
          <p:nvPr/>
        </p:nvGrpSpPr>
        <p:grpSpPr>
          <a:xfrm>
            <a:off x="0" y="0"/>
            <a:ext cx="9441625" cy="386933"/>
            <a:chOff x="0" y="0"/>
            <a:chExt cx="9441625" cy="505200"/>
          </a:xfrm>
        </p:grpSpPr>
        <p:sp>
          <p:nvSpPr>
            <p:cNvPr id="108" name="Google Shape;108;p16"/>
            <p:cNvSpPr/>
            <p:nvPr/>
          </p:nvSpPr>
          <p:spPr>
            <a:xfrm>
              <a:off x="1990810"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109" name="Google Shape;109;p16"/>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110" name="Google Shape;110;p16"/>
            <p:cNvSpPr/>
            <p:nvPr/>
          </p:nvSpPr>
          <p:spPr>
            <a:xfrm>
              <a:off x="4421853"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111" name="Google Shape;111;p16"/>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112" name="Google Shape;112;p16"/>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20"/>
              <a:t>How did the pipeline replication and implementation go?</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sp>
        <p:nvSpPr>
          <p:cNvPr id="113" name="Google Shape;113;p16"/>
          <p:cNvSpPr txBox="1"/>
          <p:nvPr>
            <p:ph type="title"/>
          </p:nvPr>
        </p:nvSpPr>
        <p:spPr>
          <a:xfrm>
            <a:off x="298163" y="2523163"/>
            <a:ext cx="24582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400">
                <a:solidFill>
                  <a:schemeClr val="dk2"/>
                </a:solidFill>
              </a:rPr>
              <a:t>Acquire dataset and perform </a:t>
            </a:r>
            <a:r>
              <a:rPr lang="en" sz="1400">
                <a:solidFill>
                  <a:srgbClr val="FF0000"/>
                </a:solidFill>
              </a:rPr>
              <a:t>anatomical MRI processing</a:t>
            </a:r>
            <a:endParaRPr sz="1400">
              <a:solidFill>
                <a:srgbClr val="FF0000"/>
              </a:solidFill>
            </a:endParaRPr>
          </a:p>
        </p:txBody>
      </p:sp>
      <p:sp>
        <p:nvSpPr>
          <p:cNvPr id="114" name="Google Shape;114;p16"/>
          <p:cNvSpPr txBox="1"/>
          <p:nvPr>
            <p:ph type="title"/>
          </p:nvPr>
        </p:nvSpPr>
        <p:spPr>
          <a:xfrm>
            <a:off x="61524" y="1006313"/>
            <a:ext cx="4704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t>1</a:t>
            </a:r>
            <a:endParaRPr b="1" sz="1800"/>
          </a:p>
        </p:txBody>
      </p:sp>
      <p:pic>
        <p:nvPicPr>
          <p:cNvPr id="115" name="Google Shape;115;p16"/>
          <p:cNvPicPr preferRelativeResize="0"/>
          <p:nvPr/>
        </p:nvPicPr>
        <p:blipFill>
          <a:blip r:embed="rId3">
            <a:alphaModFix/>
          </a:blip>
          <a:stretch>
            <a:fillRect/>
          </a:stretch>
        </p:blipFill>
        <p:spPr>
          <a:xfrm>
            <a:off x="653050" y="1117800"/>
            <a:ext cx="1748460" cy="1370075"/>
          </a:xfrm>
          <a:prstGeom prst="rect">
            <a:avLst/>
          </a:prstGeom>
          <a:noFill/>
          <a:ln>
            <a:noFill/>
          </a:ln>
        </p:spPr>
      </p:pic>
      <p:pic>
        <p:nvPicPr>
          <p:cNvPr id="116" name="Google Shape;116;p16"/>
          <p:cNvPicPr preferRelativeResize="0"/>
          <p:nvPr/>
        </p:nvPicPr>
        <p:blipFill>
          <a:blip r:embed="rId4">
            <a:alphaModFix/>
          </a:blip>
          <a:stretch>
            <a:fillRect/>
          </a:stretch>
        </p:blipFill>
        <p:spPr>
          <a:xfrm>
            <a:off x="2808525" y="1310975"/>
            <a:ext cx="6192600" cy="983725"/>
          </a:xfrm>
          <a:prstGeom prst="rect">
            <a:avLst/>
          </a:prstGeom>
          <a:noFill/>
          <a:ln cap="flat" cmpd="sng" w="9525">
            <a:solidFill>
              <a:schemeClr val="dk2"/>
            </a:solidFill>
            <a:prstDash val="solid"/>
            <a:round/>
            <a:headEnd len="sm" w="sm" type="none"/>
            <a:tailEnd len="sm" w="sm" type="none"/>
          </a:ln>
        </p:spPr>
      </p:pic>
      <p:pic>
        <p:nvPicPr>
          <p:cNvPr id="117" name="Google Shape;117;p16"/>
          <p:cNvPicPr preferRelativeResize="0"/>
          <p:nvPr/>
        </p:nvPicPr>
        <p:blipFill>
          <a:blip r:embed="rId5">
            <a:alphaModFix/>
          </a:blip>
          <a:stretch>
            <a:fillRect/>
          </a:stretch>
        </p:blipFill>
        <p:spPr>
          <a:xfrm>
            <a:off x="152400" y="3539950"/>
            <a:ext cx="8848726" cy="861452"/>
          </a:xfrm>
          <a:prstGeom prst="rect">
            <a:avLst/>
          </a:prstGeom>
          <a:noFill/>
          <a:ln cap="flat" cmpd="sng" w="9525">
            <a:solidFill>
              <a:schemeClr val="dk2"/>
            </a:solidFill>
            <a:prstDash val="solid"/>
            <a:round/>
            <a:headEnd len="sm" w="sm" type="none"/>
            <a:tailEnd len="sm" w="sm" type="none"/>
          </a:ln>
        </p:spPr>
      </p:pic>
      <p:sp>
        <p:nvSpPr>
          <p:cNvPr id="118" name="Google Shape;118;p16"/>
          <p:cNvSpPr txBox="1"/>
          <p:nvPr/>
        </p:nvSpPr>
        <p:spPr>
          <a:xfrm>
            <a:off x="5941200" y="4408550"/>
            <a:ext cx="31434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dk2"/>
                </a:solidFill>
              </a:rPr>
              <a:t>https://users.aalto.fi/~vanvlm1/conpy/</a:t>
            </a:r>
            <a:endParaRPr>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grpSp>
        <p:nvGrpSpPr>
          <p:cNvPr id="123" name="Google Shape;123;p17"/>
          <p:cNvGrpSpPr/>
          <p:nvPr/>
        </p:nvGrpSpPr>
        <p:grpSpPr>
          <a:xfrm>
            <a:off x="0" y="0"/>
            <a:ext cx="9441625" cy="386933"/>
            <a:chOff x="0" y="0"/>
            <a:chExt cx="9441625" cy="505200"/>
          </a:xfrm>
        </p:grpSpPr>
        <p:sp>
          <p:nvSpPr>
            <p:cNvPr id="124" name="Google Shape;124;p17"/>
            <p:cNvSpPr/>
            <p:nvPr/>
          </p:nvSpPr>
          <p:spPr>
            <a:xfrm>
              <a:off x="1990810"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125" name="Google Shape;125;p17"/>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126" name="Google Shape;126;p17"/>
            <p:cNvSpPr/>
            <p:nvPr/>
          </p:nvSpPr>
          <p:spPr>
            <a:xfrm>
              <a:off x="4421853"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127" name="Google Shape;127;p17"/>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128" name="Google Shape;128;p17"/>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20"/>
              <a:t>How did the pipeline replication and </a:t>
            </a:r>
            <a:r>
              <a:rPr lang="en" sz="2420"/>
              <a:t>implementation </a:t>
            </a:r>
            <a:r>
              <a:rPr lang="en" sz="2420"/>
              <a:t>go?</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sp>
        <p:nvSpPr>
          <p:cNvPr id="129" name="Google Shape;129;p17"/>
          <p:cNvSpPr txBox="1"/>
          <p:nvPr>
            <p:ph type="title"/>
          </p:nvPr>
        </p:nvSpPr>
        <p:spPr>
          <a:xfrm>
            <a:off x="3407063" y="2542200"/>
            <a:ext cx="24582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400">
                <a:solidFill>
                  <a:schemeClr val="dk2"/>
                </a:solidFill>
              </a:rPr>
              <a:t>Filter, epoch, and perform ICA on raw MEG recordings</a:t>
            </a:r>
            <a:endParaRPr sz="1400">
              <a:solidFill>
                <a:schemeClr val="dk2"/>
              </a:solidFill>
            </a:endParaRPr>
          </a:p>
        </p:txBody>
      </p:sp>
      <p:sp>
        <p:nvSpPr>
          <p:cNvPr id="130" name="Google Shape;130;p17"/>
          <p:cNvSpPr txBox="1"/>
          <p:nvPr>
            <p:ph type="title"/>
          </p:nvPr>
        </p:nvSpPr>
        <p:spPr>
          <a:xfrm>
            <a:off x="6515987" y="2542188"/>
            <a:ext cx="21630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400">
                <a:solidFill>
                  <a:schemeClr val="dk2"/>
                </a:solidFill>
              </a:rPr>
              <a:t>Compute cross-spectral density (CSD) matrices</a:t>
            </a:r>
            <a:endParaRPr b="1" sz="1400">
              <a:solidFill>
                <a:schemeClr val="dk2"/>
              </a:solidFill>
            </a:endParaRPr>
          </a:p>
        </p:txBody>
      </p:sp>
      <p:sp>
        <p:nvSpPr>
          <p:cNvPr id="131" name="Google Shape;131;p17"/>
          <p:cNvSpPr txBox="1"/>
          <p:nvPr>
            <p:ph type="title"/>
          </p:nvPr>
        </p:nvSpPr>
        <p:spPr>
          <a:xfrm>
            <a:off x="374525" y="4441413"/>
            <a:ext cx="23055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400">
                <a:solidFill>
                  <a:schemeClr val="dk2"/>
                </a:solidFill>
              </a:rPr>
              <a:t>Define source spaces and forward models</a:t>
            </a:r>
            <a:endParaRPr b="1" sz="1400">
              <a:solidFill>
                <a:schemeClr val="dk2"/>
              </a:solidFill>
            </a:endParaRPr>
          </a:p>
        </p:txBody>
      </p:sp>
      <p:sp>
        <p:nvSpPr>
          <p:cNvPr id="132" name="Google Shape;132;p17"/>
          <p:cNvSpPr txBox="1"/>
          <p:nvPr>
            <p:ph type="title"/>
          </p:nvPr>
        </p:nvSpPr>
        <p:spPr>
          <a:xfrm>
            <a:off x="3483425" y="4453025"/>
            <a:ext cx="23055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400">
                <a:solidFill>
                  <a:schemeClr val="dk2"/>
                </a:solidFill>
              </a:rPr>
              <a:t>Calculate oscillatory power and its grand average</a:t>
            </a:r>
            <a:endParaRPr b="1" sz="1400">
              <a:solidFill>
                <a:schemeClr val="dk2"/>
              </a:solidFill>
            </a:endParaRPr>
          </a:p>
        </p:txBody>
      </p:sp>
      <p:sp>
        <p:nvSpPr>
          <p:cNvPr id="133" name="Google Shape;133;p17"/>
          <p:cNvSpPr txBox="1"/>
          <p:nvPr>
            <p:ph type="title"/>
          </p:nvPr>
        </p:nvSpPr>
        <p:spPr>
          <a:xfrm>
            <a:off x="6344913" y="4453025"/>
            <a:ext cx="25347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400">
                <a:solidFill>
                  <a:schemeClr val="dk2"/>
                </a:solidFill>
              </a:rPr>
              <a:t>Perform connectivity analysis and permutation tests</a:t>
            </a:r>
            <a:endParaRPr sz="1400">
              <a:solidFill>
                <a:schemeClr val="dk2"/>
              </a:solidFill>
            </a:endParaRPr>
          </a:p>
        </p:txBody>
      </p:sp>
      <p:sp>
        <p:nvSpPr>
          <p:cNvPr id="134" name="Google Shape;134;p17"/>
          <p:cNvSpPr txBox="1"/>
          <p:nvPr>
            <p:ph type="title"/>
          </p:nvPr>
        </p:nvSpPr>
        <p:spPr>
          <a:xfrm>
            <a:off x="3078674" y="1006313"/>
            <a:ext cx="4704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t>2</a:t>
            </a:r>
            <a:endParaRPr b="1" sz="1800"/>
          </a:p>
        </p:txBody>
      </p:sp>
      <p:sp>
        <p:nvSpPr>
          <p:cNvPr id="135" name="Google Shape;135;p17"/>
          <p:cNvSpPr txBox="1"/>
          <p:nvPr>
            <p:ph type="title"/>
          </p:nvPr>
        </p:nvSpPr>
        <p:spPr>
          <a:xfrm>
            <a:off x="61524" y="3253513"/>
            <a:ext cx="4704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t>4</a:t>
            </a:r>
            <a:endParaRPr b="1" sz="1800"/>
          </a:p>
        </p:txBody>
      </p:sp>
      <p:sp>
        <p:nvSpPr>
          <p:cNvPr id="136" name="Google Shape;136;p17"/>
          <p:cNvSpPr txBox="1"/>
          <p:nvPr>
            <p:ph type="title"/>
          </p:nvPr>
        </p:nvSpPr>
        <p:spPr>
          <a:xfrm>
            <a:off x="3078674" y="3262900"/>
            <a:ext cx="4704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t>5</a:t>
            </a:r>
            <a:endParaRPr b="1" sz="1800"/>
          </a:p>
        </p:txBody>
      </p:sp>
      <p:sp>
        <p:nvSpPr>
          <p:cNvPr id="137" name="Google Shape;137;p17"/>
          <p:cNvSpPr txBox="1"/>
          <p:nvPr>
            <p:ph type="title"/>
          </p:nvPr>
        </p:nvSpPr>
        <p:spPr>
          <a:xfrm>
            <a:off x="6160624" y="3272450"/>
            <a:ext cx="4704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t>6</a:t>
            </a:r>
            <a:endParaRPr b="1" sz="1800"/>
          </a:p>
        </p:txBody>
      </p:sp>
      <p:sp>
        <p:nvSpPr>
          <p:cNvPr id="138" name="Google Shape;138;p17"/>
          <p:cNvSpPr txBox="1"/>
          <p:nvPr>
            <p:ph type="title"/>
          </p:nvPr>
        </p:nvSpPr>
        <p:spPr>
          <a:xfrm>
            <a:off x="298163" y="2523163"/>
            <a:ext cx="24582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400">
                <a:solidFill>
                  <a:schemeClr val="dk2"/>
                </a:solidFill>
              </a:rPr>
              <a:t>Acquire dataset and perform </a:t>
            </a:r>
            <a:r>
              <a:rPr lang="en" sz="1400">
                <a:solidFill>
                  <a:srgbClr val="FF0000"/>
                </a:solidFill>
              </a:rPr>
              <a:t>anatomical MRI processing</a:t>
            </a:r>
            <a:endParaRPr sz="1400">
              <a:solidFill>
                <a:srgbClr val="FF0000"/>
              </a:solidFill>
            </a:endParaRPr>
          </a:p>
        </p:txBody>
      </p:sp>
      <p:sp>
        <p:nvSpPr>
          <p:cNvPr id="139" name="Google Shape;139;p17"/>
          <p:cNvSpPr txBox="1"/>
          <p:nvPr>
            <p:ph type="title"/>
          </p:nvPr>
        </p:nvSpPr>
        <p:spPr>
          <a:xfrm>
            <a:off x="61524" y="1006313"/>
            <a:ext cx="4704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t>1</a:t>
            </a:r>
            <a:endParaRPr b="1" sz="1800"/>
          </a:p>
        </p:txBody>
      </p:sp>
      <p:sp>
        <p:nvSpPr>
          <p:cNvPr id="140" name="Google Shape;140;p17"/>
          <p:cNvSpPr txBox="1"/>
          <p:nvPr>
            <p:ph type="title"/>
          </p:nvPr>
        </p:nvSpPr>
        <p:spPr>
          <a:xfrm>
            <a:off x="6160624" y="1006313"/>
            <a:ext cx="470400" cy="34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t>3</a:t>
            </a:r>
            <a:endParaRPr b="1" sz="1800"/>
          </a:p>
        </p:txBody>
      </p:sp>
      <p:pic>
        <p:nvPicPr>
          <p:cNvPr id="141" name="Google Shape;141;p17"/>
          <p:cNvPicPr preferRelativeResize="0"/>
          <p:nvPr/>
        </p:nvPicPr>
        <p:blipFill>
          <a:blip r:embed="rId3">
            <a:alphaModFix/>
          </a:blip>
          <a:stretch>
            <a:fillRect/>
          </a:stretch>
        </p:blipFill>
        <p:spPr>
          <a:xfrm>
            <a:off x="653050" y="1117800"/>
            <a:ext cx="1748460" cy="1370075"/>
          </a:xfrm>
          <a:prstGeom prst="rect">
            <a:avLst/>
          </a:prstGeom>
          <a:noFill/>
          <a:ln>
            <a:noFill/>
          </a:ln>
        </p:spPr>
      </p:pic>
      <p:pic>
        <p:nvPicPr>
          <p:cNvPr id="142" name="Google Shape;142;p17"/>
          <p:cNvPicPr preferRelativeResize="0"/>
          <p:nvPr/>
        </p:nvPicPr>
        <p:blipFill rotWithShape="1">
          <a:blip r:embed="rId4">
            <a:alphaModFix/>
          </a:blip>
          <a:srcRect b="71766" l="880" r="66003" t="1595"/>
          <a:stretch/>
        </p:blipFill>
        <p:spPr>
          <a:xfrm>
            <a:off x="3664775" y="1153075"/>
            <a:ext cx="1942749" cy="1370076"/>
          </a:xfrm>
          <a:prstGeom prst="rect">
            <a:avLst/>
          </a:prstGeom>
          <a:noFill/>
          <a:ln cap="flat" cmpd="sng" w="9525">
            <a:solidFill>
              <a:schemeClr val="dk2"/>
            </a:solidFill>
            <a:prstDash val="solid"/>
            <a:round/>
            <a:headEnd len="sm" w="sm" type="none"/>
            <a:tailEnd len="sm" w="sm" type="none"/>
          </a:ln>
        </p:spPr>
      </p:pic>
      <p:pic>
        <p:nvPicPr>
          <p:cNvPr id="143" name="Google Shape;143;p17"/>
          <p:cNvPicPr preferRelativeResize="0"/>
          <p:nvPr/>
        </p:nvPicPr>
        <p:blipFill rotWithShape="1">
          <a:blip r:embed="rId5">
            <a:alphaModFix/>
          </a:blip>
          <a:srcRect b="53998" l="775" r="74141" t="7013"/>
          <a:stretch/>
        </p:blipFill>
        <p:spPr>
          <a:xfrm>
            <a:off x="6653250" y="1153075"/>
            <a:ext cx="1360025" cy="1392836"/>
          </a:xfrm>
          <a:prstGeom prst="rect">
            <a:avLst/>
          </a:prstGeom>
          <a:noFill/>
          <a:ln>
            <a:noFill/>
          </a:ln>
        </p:spPr>
      </p:pic>
      <p:pic>
        <p:nvPicPr>
          <p:cNvPr id="144" name="Google Shape;144;p17"/>
          <p:cNvPicPr preferRelativeResize="0"/>
          <p:nvPr/>
        </p:nvPicPr>
        <p:blipFill rotWithShape="1">
          <a:blip r:embed="rId5">
            <a:alphaModFix/>
          </a:blip>
          <a:srcRect b="53104" l="87731" r="-1517" t="5221"/>
          <a:stretch/>
        </p:blipFill>
        <p:spPr>
          <a:xfrm>
            <a:off x="8013275" y="1153075"/>
            <a:ext cx="703690" cy="1370075"/>
          </a:xfrm>
          <a:prstGeom prst="rect">
            <a:avLst/>
          </a:prstGeom>
          <a:noFill/>
          <a:ln>
            <a:noFill/>
          </a:ln>
        </p:spPr>
      </p:pic>
      <p:pic>
        <p:nvPicPr>
          <p:cNvPr id="145" name="Google Shape;145;p17"/>
          <p:cNvPicPr preferRelativeResize="0"/>
          <p:nvPr/>
        </p:nvPicPr>
        <p:blipFill rotWithShape="1">
          <a:blip r:embed="rId6">
            <a:alphaModFix/>
          </a:blip>
          <a:srcRect b="0" l="0" r="695" t="0"/>
          <a:stretch/>
        </p:blipFill>
        <p:spPr>
          <a:xfrm>
            <a:off x="445775" y="3384700"/>
            <a:ext cx="2162999" cy="1068323"/>
          </a:xfrm>
          <a:prstGeom prst="rect">
            <a:avLst/>
          </a:prstGeom>
          <a:noFill/>
          <a:ln cap="flat" cmpd="sng" w="9525">
            <a:solidFill>
              <a:schemeClr val="dk2"/>
            </a:solidFill>
            <a:prstDash val="solid"/>
            <a:round/>
            <a:headEnd len="sm" w="sm" type="none"/>
            <a:tailEnd len="sm" w="sm" type="none"/>
          </a:ln>
        </p:spPr>
      </p:pic>
      <p:pic>
        <p:nvPicPr>
          <p:cNvPr id="146" name="Google Shape;146;p17"/>
          <p:cNvPicPr preferRelativeResize="0"/>
          <p:nvPr/>
        </p:nvPicPr>
        <p:blipFill rotWithShape="1">
          <a:blip r:embed="rId7">
            <a:alphaModFix/>
          </a:blip>
          <a:srcRect b="0" l="0" r="49751" t="0"/>
          <a:stretch/>
        </p:blipFill>
        <p:spPr>
          <a:xfrm>
            <a:off x="3832113" y="3384700"/>
            <a:ext cx="1608063" cy="1068325"/>
          </a:xfrm>
          <a:prstGeom prst="rect">
            <a:avLst/>
          </a:prstGeom>
          <a:noFill/>
          <a:ln cap="flat" cmpd="sng" w="9525">
            <a:solidFill>
              <a:schemeClr val="dk2"/>
            </a:solidFill>
            <a:prstDash val="solid"/>
            <a:round/>
            <a:headEnd len="sm" w="sm" type="none"/>
            <a:tailEnd len="sm" w="sm" type="none"/>
          </a:ln>
        </p:spPr>
      </p:pic>
      <p:pic>
        <p:nvPicPr>
          <p:cNvPr id="147" name="Google Shape;147;p17"/>
          <p:cNvPicPr preferRelativeResize="0"/>
          <p:nvPr/>
        </p:nvPicPr>
        <p:blipFill rotWithShape="1">
          <a:blip r:embed="rId8">
            <a:alphaModFix/>
          </a:blip>
          <a:srcRect b="0" l="26443" r="0" t="0"/>
          <a:stretch/>
        </p:blipFill>
        <p:spPr>
          <a:xfrm>
            <a:off x="6774100" y="3384700"/>
            <a:ext cx="1676350" cy="1068325"/>
          </a:xfrm>
          <a:prstGeom prst="rect">
            <a:avLst/>
          </a:prstGeom>
          <a:noFill/>
          <a:ln cap="flat" cmpd="sng" w="9525">
            <a:solidFill>
              <a:schemeClr val="dk2"/>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grpSp>
        <p:nvGrpSpPr>
          <p:cNvPr id="152" name="Google Shape;152;p18"/>
          <p:cNvGrpSpPr/>
          <p:nvPr/>
        </p:nvGrpSpPr>
        <p:grpSpPr>
          <a:xfrm>
            <a:off x="0" y="0"/>
            <a:ext cx="9441625" cy="386933"/>
            <a:chOff x="0" y="0"/>
            <a:chExt cx="9441625" cy="505200"/>
          </a:xfrm>
        </p:grpSpPr>
        <p:sp>
          <p:nvSpPr>
            <p:cNvPr id="153" name="Google Shape;153;p18"/>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154" name="Google Shape;154;p18"/>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155" name="Google Shape;155;p18"/>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156" name="Google Shape;156;p18"/>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157" name="Google Shape;157;p18"/>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replication?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158" name="Google Shape;158;p18"/>
          <p:cNvPicPr preferRelativeResize="0"/>
          <p:nvPr/>
        </p:nvPicPr>
        <p:blipFill>
          <a:blip r:embed="rId3">
            <a:alphaModFix/>
          </a:blip>
          <a:stretch>
            <a:fillRect/>
          </a:stretch>
        </p:blipFill>
        <p:spPr>
          <a:xfrm>
            <a:off x="96675" y="1110900"/>
            <a:ext cx="4434175" cy="2888025"/>
          </a:xfrm>
          <a:prstGeom prst="rect">
            <a:avLst/>
          </a:prstGeom>
          <a:noFill/>
          <a:ln cap="flat" cmpd="sng" w="9525">
            <a:solidFill>
              <a:srgbClr val="000000"/>
            </a:solidFill>
            <a:prstDash val="solid"/>
            <a:miter lim="8000"/>
            <a:headEnd len="sm" w="sm" type="none"/>
            <a:tailEnd len="sm" w="sm" type="none"/>
          </a:ln>
        </p:spPr>
      </p:pic>
      <p:pic>
        <p:nvPicPr>
          <p:cNvPr id="159" name="Google Shape;159;p18"/>
          <p:cNvPicPr preferRelativeResize="0"/>
          <p:nvPr/>
        </p:nvPicPr>
        <p:blipFill rotWithShape="1">
          <a:blip r:embed="rId4">
            <a:alphaModFix/>
          </a:blip>
          <a:srcRect b="1224" l="0" r="0" t="0"/>
          <a:stretch/>
        </p:blipFill>
        <p:spPr>
          <a:xfrm>
            <a:off x="4613150" y="1110900"/>
            <a:ext cx="4434175" cy="2888025"/>
          </a:xfrm>
          <a:prstGeom prst="rect">
            <a:avLst/>
          </a:prstGeom>
          <a:noFill/>
          <a:ln cap="flat" cmpd="sng" w="9525">
            <a:solidFill>
              <a:srgbClr val="000000"/>
            </a:solidFill>
            <a:prstDash val="solid"/>
            <a:miter lim="8000"/>
            <a:headEnd len="sm" w="sm" type="none"/>
            <a:tailEnd len="sm" w="sm" type="none"/>
          </a:ln>
        </p:spPr>
      </p:pic>
      <p:sp>
        <p:nvSpPr>
          <p:cNvPr id="160" name="Google Shape;160;p18"/>
          <p:cNvSpPr txBox="1"/>
          <p:nvPr>
            <p:ph type="title"/>
          </p:nvPr>
        </p:nvSpPr>
        <p:spPr>
          <a:xfrm>
            <a:off x="48300" y="3998925"/>
            <a:ext cx="9047400" cy="3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1.</a:t>
            </a:r>
            <a:r>
              <a:rPr lang="en" sz="1200">
                <a:solidFill>
                  <a:schemeClr val="dk2"/>
                </a:solidFill>
              </a:rPr>
              <a:t> CSD (left) and coherence (right) matrices for each frequency band (n=6) where a normal face was presented to Subject 1</a:t>
            </a:r>
            <a:endParaRPr sz="1200">
              <a:solidFill>
                <a:schemeClr val="dk2"/>
              </a:solidFill>
            </a:endParaRPr>
          </a:p>
        </p:txBody>
      </p:sp>
      <p:sp>
        <p:nvSpPr>
          <p:cNvPr id="161" name="Google Shape;161;p18"/>
          <p:cNvSpPr txBox="1"/>
          <p:nvPr/>
        </p:nvSpPr>
        <p:spPr>
          <a:xfrm>
            <a:off x="96675" y="4418225"/>
            <a:ext cx="4434300" cy="463500"/>
          </a:xfrm>
          <a:prstGeom prst="rect">
            <a:avLst/>
          </a:prstGeom>
          <a:solidFill>
            <a:schemeClr val="accen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Same patterns/trends; different values</a:t>
            </a:r>
            <a:endParaRPr b="1" sz="1800">
              <a:solidFill>
                <a:schemeClr val="lt1"/>
              </a:solidFill>
            </a:endParaRPr>
          </a:p>
        </p:txBody>
      </p:sp>
      <p:sp>
        <p:nvSpPr>
          <p:cNvPr id="162" name="Google Shape;162;p18"/>
          <p:cNvSpPr txBox="1"/>
          <p:nvPr/>
        </p:nvSpPr>
        <p:spPr>
          <a:xfrm>
            <a:off x="4613150" y="4418225"/>
            <a:ext cx="4434300" cy="463500"/>
          </a:xfrm>
          <a:prstGeom prst="rect">
            <a:avLst/>
          </a:prstGeom>
          <a:solidFill>
            <a:schemeClr val="accen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Additional result; improvement #1</a:t>
            </a:r>
            <a:endParaRPr b="1" sz="18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grpSp>
        <p:nvGrpSpPr>
          <p:cNvPr id="167" name="Google Shape;167;p19"/>
          <p:cNvGrpSpPr/>
          <p:nvPr/>
        </p:nvGrpSpPr>
        <p:grpSpPr>
          <a:xfrm>
            <a:off x="0" y="0"/>
            <a:ext cx="9441625" cy="386933"/>
            <a:chOff x="0" y="0"/>
            <a:chExt cx="9441625" cy="505200"/>
          </a:xfrm>
        </p:grpSpPr>
        <p:sp>
          <p:nvSpPr>
            <p:cNvPr id="168" name="Google Shape;168;p19"/>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169" name="Google Shape;169;p19"/>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170" name="Google Shape;170;p19"/>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171" name="Google Shape;171;p19"/>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172" name="Google Shape;172;p19"/>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replication?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173" name="Google Shape;173;p19"/>
          <p:cNvPicPr preferRelativeResize="0"/>
          <p:nvPr/>
        </p:nvPicPr>
        <p:blipFill rotWithShape="1">
          <a:blip r:embed="rId3">
            <a:alphaModFix/>
          </a:blip>
          <a:srcRect b="0" l="0" r="-43143" t="0"/>
          <a:stretch/>
        </p:blipFill>
        <p:spPr>
          <a:xfrm>
            <a:off x="134325" y="1114975"/>
            <a:ext cx="4232800" cy="2850800"/>
          </a:xfrm>
          <a:prstGeom prst="rect">
            <a:avLst/>
          </a:prstGeom>
          <a:noFill/>
          <a:ln cap="flat" cmpd="sng" w="9525">
            <a:solidFill>
              <a:srgbClr val="000000"/>
            </a:solidFill>
            <a:prstDash val="solid"/>
            <a:miter lim="8000"/>
            <a:headEnd len="sm" w="sm" type="none"/>
            <a:tailEnd len="sm" w="sm" type="none"/>
          </a:ln>
        </p:spPr>
      </p:pic>
      <p:pic>
        <p:nvPicPr>
          <p:cNvPr id="174" name="Google Shape;174;p19"/>
          <p:cNvPicPr preferRelativeResize="0"/>
          <p:nvPr/>
        </p:nvPicPr>
        <p:blipFill rotWithShape="1">
          <a:blip r:embed="rId4">
            <a:alphaModFix/>
          </a:blip>
          <a:srcRect b="26766" l="22040" r="3421" t="27596"/>
          <a:stretch/>
        </p:blipFill>
        <p:spPr>
          <a:xfrm>
            <a:off x="4491100" y="1114975"/>
            <a:ext cx="4503800" cy="2850800"/>
          </a:xfrm>
          <a:prstGeom prst="rect">
            <a:avLst/>
          </a:prstGeom>
          <a:noFill/>
          <a:ln cap="flat" cmpd="sng" w="9525">
            <a:solidFill>
              <a:srgbClr val="000000"/>
            </a:solidFill>
            <a:prstDash val="solid"/>
            <a:miter lim="8000"/>
            <a:headEnd len="sm" w="sm" type="none"/>
            <a:tailEnd len="sm" w="sm" type="none"/>
          </a:ln>
        </p:spPr>
      </p:pic>
      <p:sp>
        <p:nvSpPr>
          <p:cNvPr id="175" name="Google Shape;175;p19"/>
          <p:cNvSpPr txBox="1"/>
          <p:nvPr>
            <p:ph type="title"/>
          </p:nvPr>
        </p:nvSpPr>
        <p:spPr>
          <a:xfrm>
            <a:off x="0" y="3998225"/>
            <a:ext cx="9144000" cy="3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2. </a:t>
            </a:r>
            <a:r>
              <a:rPr lang="en" sz="1200">
                <a:solidFill>
                  <a:schemeClr val="dk2"/>
                </a:solidFill>
              </a:rPr>
              <a:t>3D alignment of sensors, BEM, and source space (left); forward solution (right) defining two tangential dipoles for Subject 1 </a:t>
            </a:r>
            <a:endParaRPr sz="1200">
              <a:solidFill>
                <a:schemeClr val="dk2"/>
              </a:solidFill>
            </a:endParaRPr>
          </a:p>
        </p:txBody>
      </p:sp>
      <p:sp>
        <p:nvSpPr>
          <p:cNvPr id="176" name="Google Shape;176;p19"/>
          <p:cNvSpPr/>
          <p:nvPr/>
        </p:nvSpPr>
        <p:spPr>
          <a:xfrm>
            <a:off x="3996075" y="1259675"/>
            <a:ext cx="305400" cy="143100"/>
          </a:xfrm>
          <a:prstGeom prst="rect">
            <a:avLst/>
          </a:prstGeom>
          <a:solidFill>
            <a:srgbClr val="45769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7" name="Google Shape;177;p19"/>
          <p:cNvSpPr txBox="1"/>
          <p:nvPr>
            <p:ph type="title"/>
          </p:nvPr>
        </p:nvSpPr>
        <p:spPr>
          <a:xfrm>
            <a:off x="2864050" y="1157525"/>
            <a:ext cx="1168500" cy="3474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200">
                <a:solidFill>
                  <a:schemeClr val="dk2"/>
                </a:solidFill>
              </a:rPr>
              <a:t>Gradiometers</a:t>
            </a:r>
            <a:endParaRPr sz="1200">
              <a:solidFill>
                <a:schemeClr val="dk2"/>
              </a:solidFill>
            </a:endParaRPr>
          </a:p>
        </p:txBody>
      </p:sp>
      <p:sp>
        <p:nvSpPr>
          <p:cNvPr id="178" name="Google Shape;178;p19"/>
          <p:cNvSpPr/>
          <p:nvPr/>
        </p:nvSpPr>
        <p:spPr>
          <a:xfrm>
            <a:off x="3996075" y="1750175"/>
            <a:ext cx="305400" cy="143100"/>
          </a:xfrm>
          <a:prstGeom prst="rect">
            <a:avLst/>
          </a:prstGeom>
          <a:solidFill>
            <a:srgbClr val="9D9F4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9" name="Google Shape;179;p19"/>
          <p:cNvSpPr txBox="1"/>
          <p:nvPr>
            <p:ph type="title"/>
          </p:nvPr>
        </p:nvSpPr>
        <p:spPr>
          <a:xfrm>
            <a:off x="2864050" y="1648025"/>
            <a:ext cx="1168500" cy="3474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200">
                <a:solidFill>
                  <a:schemeClr val="dk2"/>
                </a:solidFill>
              </a:rPr>
              <a:t>Source space</a:t>
            </a:r>
            <a:endParaRPr sz="1200">
              <a:solidFill>
                <a:schemeClr val="dk2"/>
              </a:solidFill>
            </a:endParaRPr>
          </a:p>
        </p:txBody>
      </p:sp>
      <p:sp>
        <p:nvSpPr>
          <p:cNvPr id="180" name="Google Shape;180;p19"/>
          <p:cNvSpPr/>
          <p:nvPr/>
        </p:nvSpPr>
        <p:spPr>
          <a:xfrm>
            <a:off x="3996075" y="1504925"/>
            <a:ext cx="305400" cy="143100"/>
          </a:xfrm>
          <a:prstGeom prst="rect">
            <a:avLst/>
          </a:prstGeom>
          <a:solidFill>
            <a:srgbClr val="74747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1" name="Google Shape;181;p19"/>
          <p:cNvSpPr txBox="1"/>
          <p:nvPr>
            <p:ph type="title"/>
          </p:nvPr>
        </p:nvSpPr>
        <p:spPr>
          <a:xfrm>
            <a:off x="2864050" y="1402775"/>
            <a:ext cx="1168500" cy="3474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200">
                <a:solidFill>
                  <a:schemeClr val="dk2"/>
                </a:solidFill>
              </a:rPr>
              <a:t>1-layer BEM</a:t>
            </a:r>
            <a:endParaRPr sz="1200">
              <a:solidFill>
                <a:schemeClr val="dk2"/>
              </a:solidFill>
            </a:endParaRPr>
          </a:p>
        </p:txBody>
      </p:sp>
      <p:sp>
        <p:nvSpPr>
          <p:cNvPr id="182" name="Google Shape;182;p19"/>
          <p:cNvSpPr/>
          <p:nvPr/>
        </p:nvSpPr>
        <p:spPr>
          <a:xfrm>
            <a:off x="8623425" y="1259675"/>
            <a:ext cx="305400" cy="14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3" name="Google Shape;183;p19"/>
          <p:cNvSpPr txBox="1"/>
          <p:nvPr>
            <p:ph type="title"/>
          </p:nvPr>
        </p:nvSpPr>
        <p:spPr>
          <a:xfrm>
            <a:off x="7491400" y="1157525"/>
            <a:ext cx="1168500" cy="3474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200">
                <a:solidFill>
                  <a:schemeClr val="dk2"/>
                </a:solidFill>
              </a:rPr>
              <a:t>Direction 1</a:t>
            </a:r>
            <a:endParaRPr sz="1200">
              <a:solidFill>
                <a:schemeClr val="dk2"/>
              </a:solidFill>
            </a:endParaRPr>
          </a:p>
        </p:txBody>
      </p:sp>
      <p:sp>
        <p:nvSpPr>
          <p:cNvPr id="184" name="Google Shape;184;p19"/>
          <p:cNvSpPr/>
          <p:nvPr/>
        </p:nvSpPr>
        <p:spPr>
          <a:xfrm>
            <a:off x="8623413" y="1504925"/>
            <a:ext cx="305400" cy="143100"/>
          </a:xfrm>
          <a:prstGeom prst="rect">
            <a:avLst/>
          </a:prstGeom>
          <a:solidFill>
            <a:srgbClr val="00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5" name="Google Shape;185;p19"/>
          <p:cNvSpPr txBox="1"/>
          <p:nvPr>
            <p:ph type="title"/>
          </p:nvPr>
        </p:nvSpPr>
        <p:spPr>
          <a:xfrm>
            <a:off x="7491388" y="1402775"/>
            <a:ext cx="1168500" cy="3474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200">
                <a:solidFill>
                  <a:schemeClr val="dk2"/>
                </a:solidFill>
              </a:rPr>
              <a:t>Direction 2</a:t>
            </a:r>
            <a:endParaRPr sz="1200">
              <a:solidFill>
                <a:schemeClr val="dk2"/>
              </a:solidFill>
            </a:endParaRPr>
          </a:p>
        </p:txBody>
      </p:sp>
      <p:sp>
        <p:nvSpPr>
          <p:cNvPr id="186" name="Google Shape;186;p19"/>
          <p:cNvSpPr txBox="1"/>
          <p:nvPr/>
        </p:nvSpPr>
        <p:spPr>
          <a:xfrm>
            <a:off x="2066850" y="4435225"/>
            <a:ext cx="5010300" cy="498600"/>
          </a:xfrm>
          <a:prstGeom prst="rect">
            <a:avLst/>
          </a:prstGeom>
          <a:solidFill>
            <a:schemeClr val="accen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Both are exactly the same from the article!</a:t>
            </a:r>
            <a:endParaRPr b="1" sz="18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grpSp>
        <p:nvGrpSpPr>
          <p:cNvPr id="191" name="Google Shape;191;p20"/>
          <p:cNvGrpSpPr/>
          <p:nvPr/>
        </p:nvGrpSpPr>
        <p:grpSpPr>
          <a:xfrm>
            <a:off x="0" y="0"/>
            <a:ext cx="9441625" cy="386933"/>
            <a:chOff x="0" y="0"/>
            <a:chExt cx="9441625" cy="505200"/>
          </a:xfrm>
        </p:grpSpPr>
        <p:sp>
          <p:nvSpPr>
            <p:cNvPr id="192" name="Google Shape;192;p20"/>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193" name="Google Shape;193;p20"/>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194" name="Google Shape;194;p20"/>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195" name="Google Shape;195;p20"/>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196" name="Google Shape;196;p20"/>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replication?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sp>
        <p:nvSpPr>
          <p:cNvPr id="197" name="Google Shape;197;p20"/>
          <p:cNvSpPr txBox="1"/>
          <p:nvPr>
            <p:ph type="title"/>
          </p:nvPr>
        </p:nvSpPr>
        <p:spPr>
          <a:xfrm>
            <a:off x="-31200" y="3109250"/>
            <a:ext cx="9206400" cy="3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3. Left:</a:t>
            </a:r>
            <a:r>
              <a:rPr lang="en" sz="1200">
                <a:solidFill>
                  <a:schemeClr val="dk2"/>
                </a:solidFill>
              </a:rPr>
              <a:t> </a:t>
            </a:r>
            <a:r>
              <a:rPr lang="en" sz="1200">
                <a:solidFill>
                  <a:schemeClr val="dk2"/>
                </a:solidFill>
              </a:rPr>
              <a:t>Grand average power map of the contrasting condition (normal face – scrambled face / baseline) for the alpha band (7-13 Hz) taken at 1 s. A caudal view is shown. </a:t>
            </a:r>
            <a:r>
              <a:rPr b="1" lang="en" sz="1200">
                <a:solidFill>
                  <a:schemeClr val="dk2"/>
                </a:solidFill>
              </a:rPr>
              <a:t>Right: </a:t>
            </a:r>
            <a:r>
              <a:rPr lang="en" sz="1200">
                <a:solidFill>
                  <a:schemeClr val="dk2"/>
                </a:solidFill>
              </a:rPr>
              <a:t>Corresponding activation plot for each hemisphere over time.</a:t>
            </a:r>
            <a:endParaRPr sz="1200">
              <a:solidFill>
                <a:schemeClr val="dk2"/>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endParaRPr>
          </a:p>
          <a:p>
            <a:pPr indent="0" lvl="0" marL="0" rtl="0" algn="l">
              <a:lnSpc>
                <a:spcPct val="115000"/>
              </a:lnSpc>
              <a:spcBef>
                <a:spcPts val="0"/>
              </a:spcBef>
              <a:spcAft>
                <a:spcPts val="0"/>
              </a:spcAft>
              <a:buNone/>
            </a:pPr>
            <a:r>
              <a:t/>
            </a:r>
            <a:endParaRPr sz="1200">
              <a:solidFill>
                <a:schemeClr val="dk2"/>
              </a:solidFill>
            </a:endParaRPr>
          </a:p>
        </p:txBody>
      </p:sp>
      <p:pic>
        <p:nvPicPr>
          <p:cNvPr id="198" name="Google Shape;198;p20"/>
          <p:cNvPicPr preferRelativeResize="0"/>
          <p:nvPr/>
        </p:nvPicPr>
        <p:blipFill>
          <a:blip r:embed="rId3">
            <a:alphaModFix/>
          </a:blip>
          <a:stretch>
            <a:fillRect/>
          </a:stretch>
        </p:blipFill>
        <p:spPr>
          <a:xfrm>
            <a:off x="1130663" y="1158725"/>
            <a:ext cx="2594802" cy="1906000"/>
          </a:xfrm>
          <a:prstGeom prst="rect">
            <a:avLst/>
          </a:prstGeom>
          <a:noFill/>
          <a:ln cap="flat" cmpd="sng" w="9525">
            <a:solidFill>
              <a:srgbClr val="000000"/>
            </a:solidFill>
            <a:prstDash val="solid"/>
            <a:miter lim="8000"/>
            <a:headEnd len="sm" w="sm" type="none"/>
            <a:tailEnd len="sm" w="sm" type="none"/>
          </a:ln>
        </p:spPr>
      </p:pic>
      <p:pic>
        <p:nvPicPr>
          <p:cNvPr id="199" name="Google Shape;199;p20"/>
          <p:cNvPicPr preferRelativeResize="0"/>
          <p:nvPr/>
        </p:nvPicPr>
        <p:blipFill>
          <a:blip r:embed="rId4">
            <a:alphaModFix/>
          </a:blip>
          <a:stretch>
            <a:fillRect/>
          </a:stretch>
        </p:blipFill>
        <p:spPr>
          <a:xfrm>
            <a:off x="78207" y="1158725"/>
            <a:ext cx="990742" cy="1906000"/>
          </a:xfrm>
          <a:prstGeom prst="rect">
            <a:avLst/>
          </a:prstGeom>
          <a:noFill/>
          <a:ln cap="flat" cmpd="sng" w="9525">
            <a:solidFill>
              <a:srgbClr val="000000"/>
            </a:solidFill>
            <a:prstDash val="solid"/>
            <a:miter lim="8000"/>
            <a:headEnd len="sm" w="sm" type="none"/>
            <a:tailEnd len="sm" w="sm" type="none"/>
          </a:ln>
        </p:spPr>
      </p:pic>
      <p:pic>
        <p:nvPicPr>
          <p:cNvPr id="200" name="Google Shape;200;p20"/>
          <p:cNvPicPr preferRelativeResize="0"/>
          <p:nvPr/>
        </p:nvPicPr>
        <p:blipFill rotWithShape="1">
          <a:blip r:embed="rId5">
            <a:alphaModFix/>
          </a:blip>
          <a:srcRect b="0" l="0" r="38412" t="0"/>
          <a:stretch/>
        </p:blipFill>
        <p:spPr>
          <a:xfrm>
            <a:off x="3787175" y="1158725"/>
            <a:ext cx="5278625" cy="1906000"/>
          </a:xfrm>
          <a:prstGeom prst="rect">
            <a:avLst/>
          </a:prstGeom>
          <a:noFill/>
          <a:ln cap="flat" cmpd="sng" w="9525">
            <a:solidFill>
              <a:srgbClr val="000000"/>
            </a:solidFill>
            <a:prstDash val="solid"/>
            <a:miter lim="8000"/>
            <a:headEnd len="sm" w="sm" type="none"/>
            <a:tailEnd len="sm" w="sm" type="none"/>
          </a:ln>
        </p:spPr>
      </p:pic>
      <p:pic>
        <p:nvPicPr>
          <p:cNvPr id="201" name="Google Shape;201;p20"/>
          <p:cNvPicPr preferRelativeResize="0"/>
          <p:nvPr/>
        </p:nvPicPr>
        <p:blipFill rotWithShape="1">
          <a:blip r:embed="rId5">
            <a:alphaModFix/>
          </a:blip>
          <a:srcRect b="73782" l="84862" r="691" t="2886"/>
          <a:stretch/>
        </p:blipFill>
        <p:spPr>
          <a:xfrm>
            <a:off x="4145025" y="2211388"/>
            <a:ext cx="1488750" cy="534725"/>
          </a:xfrm>
          <a:prstGeom prst="rect">
            <a:avLst/>
          </a:prstGeom>
          <a:noFill/>
          <a:ln>
            <a:noFill/>
          </a:ln>
        </p:spPr>
      </p:pic>
      <p:sp>
        <p:nvSpPr>
          <p:cNvPr id="202" name="Google Shape;202;p20"/>
          <p:cNvSpPr txBox="1"/>
          <p:nvPr/>
        </p:nvSpPr>
        <p:spPr>
          <a:xfrm>
            <a:off x="78200" y="3764350"/>
            <a:ext cx="3647400" cy="1092900"/>
          </a:xfrm>
          <a:prstGeom prst="rect">
            <a:avLst/>
          </a:prstGeom>
          <a:solidFill>
            <a:schemeClr val="accen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lt1"/>
                </a:solidFill>
              </a:rPr>
              <a:t>Greater bilateral activity in the visual areas when normal faces are presented than scrambled</a:t>
            </a:r>
            <a:endParaRPr b="1" sz="1800">
              <a:solidFill>
                <a:schemeClr val="lt1"/>
              </a:solidFill>
            </a:endParaRPr>
          </a:p>
        </p:txBody>
      </p:sp>
      <p:sp>
        <p:nvSpPr>
          <p:cNvPr id="203" name="Google Shape;203;p20"/>
          <p:cNvSpPr txBox="1"/>
          <p:nvPr/>
        </p:nvSpPr>
        <p:spPr>
          <a:xfrm>
            <a:off x="4240087" y="4071550"/>
            <a:ext cx="4372800" cy="478500"/>
          </a:xfrm>
          <a:prstGeom prst="rect">
            <a:avLst/>
          </a:prstGeom>
          <a:solidFill>
            <a:schemeClr val="accen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lt1"/>
                </a:solidFill>
              </a:rPr>
              <a:t>Additional result; improvement #2</a:t>
            </a:r>
            <a:endParaRPr b="1" sz="18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grpSp>
        <p:nvGrpSpPr>
          <p:cNvPr id="208" name="Google Shape;208;p21"/>
          <p:cNvGrpSpPr/>
          <p:nvPr/>
        </p:nvGrpSpPr>
        <p:grpSpPr>
          <a:xfrm>
            <a:off x="0" y="0"/>
            <a:ext cx="9441625" cy="386933"/>
            <a:chOff x="0" y="0"/>
            <a:chExt cx="9441625" cy="505200"/>
          </a:xfrm>
        </p:grpSpPr>
        <p:sp>
          <p:nvSpPr>
            <p:cNvPr id="209" name="Google Shape;209;p21"/>
            <p:cNvSpPr/>
            <p:nvPr/>
          </p:nvSpPr>
          <p:spPr>
            <a:xfrm>
              <a:off x="1990810" y="0"/>
              <a:ext cx="2581200" cy="5052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Methods</a:t>
              </a:r>
              <a:endParaRPr b="1" sz="1800">
                <a:solidFill>
                  <a:schemeClr val="lt1"/>
                </a:solidFill>
              </a:endParaRPr>
            </a:p>
          </p:txBody>
        </p:sp>
        <p:sp>
          <p:nvSpPr>
            <p:cNvPr id="210" name="Google Shape;210;p21"/>
            <p:cNvSpPr/>
            <p:nvPr/>
          </p:nvSpPr>
          <p:spPr>
            <a:xfrm>
              <a:off x="0" y="0"/>
              <a:ext cx="2130600" cy="5052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Introduction</a:t>
              </a:r>
              <a:endParaRPr b="1" sz="1800">
                <a:solidFill>
                  <a:srgbClr val="FFFFFF"/>
                </a:solidFill>
              </a:endParaRPr>
            </a:p>
          </p:txBody>
        </p:sp>
        <p:sp>
          <p:nvSpPr>
            <p:cNvPr id="211" name="Google Shape;211;p21"/>
            <p:cNvSpPr/>
            <p:nvPr/>
          </p:nvSpPr>
          <p:spPr>
            <a:xfrm>
              <a:off x="4421853" y="0"/>
              <a:ext cx="2581200" cy="505200"/>
            </a:xfrm>
            <a:prstGeom prst="chevron">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Results</a:t>
              </a:r>
              <a:endParaRPr b="1" sz="1800">
                <a:solidFill>
                  <a:srgbClr val="FFFFFF"/>
                </a:solidFill>
              </a:endParaRPr>
            </a:p>
          </p:txBody>
        </p:sp>
        <p:sp>
          <p:nvSpPr>
            <p:cNvPr id="212" name="Google Shape;212;p21"/>
            <p:cNvSpPr/>
            <p:nvPr/>
          </p:nvSpPr>
          <p:spPr>
            <a:xfrm>
              <a:off x="6860425" y="0"/>
              <a:ext cx="2581200" cy="505200"/>
            </a:xfrm>
            <a:prstGeom prst="chevron">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lt1"/>
                  </a:solidFill>
                </a:rPr>
                <a:t>Conclusion</a:t>
              </a:r>
              <a:endParaRPr b="1" sz="1800">
                <a:solidFill>
                  <a:srgbClr val="FFFFFF"/>
                </a:solidFill>
              </a:endParaRPr>
            </a:p>
          </p:txBody>
        </p:sp>
      </p:grpSp>
      <p:sp>
        <p:nvSpPr>
          <p:cNvPr id="213" name="Google Shape;213;p21"/>
          <p:cNvSpPr txBox="1"/>
          <p:nvPr>
            <p:ph type="title"/>
          </p:nvPr>
        </p:nvSpPr>
        <p:spPr>
          <a:xfrm>
            <a:off x="311700" y="50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2420"/>
              <a:t>What are the outcomes of the pipeline replication? </a:t>
            </a:r>
            <a:endParaRPr sz="24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420"/>
          </a:p>
        </p:txBody>
      </p:sp>
      <p:pic>
        <p:nvPicPr>
          <p:cNvPr id="214" name="Google Shape;214;p21"/>
          <p:cNvPicPr preferRelativeResize="0"/>
          <p:nvPr/>
        </p:nvPicPr>
        <p:blipFill rotWithShape="1">
          <a:blip r:embed="rId3">
            <a:alphaModFix/>
          </a:blip>
          <a:srcRect b="3696" l="1368" r="8622" t="4585"/>
          <a:stretch/>
        </p:blipFill>
        <p:spPr>
          <a:xfrm>
            <a:off x="2230850" y="1126350"/>
            <a:ext cx="4059325" cy="3911875"/>
          </a:xfrm>
          <a:prstGeom prst="rect">
            <a:avLst/>
          </a:prstGeom>
          <a:noFill/>
          <a:ln cap="flat" cmpd="sng" w="9525">
            <a:solidFill>
              <a:srgbClr val="000000"/>
            </a:solidFill>
            <a:prstDash val="solid"/>
            <a:miter lim="8000"/>
            <a:headEnd len="sm" w="sm" type="none"/>
            <a:tailEnd len="sm" w="sm" type="none"/>
          </a:ln>
        </p:spPr>
      </p:pic>
      <p:pic>
        <p:nvPicPr>
          <p:cNvPr id="215" name="Google Shape;215;p21"/>
          <p:cNvPicPr preferRelativeResize="0"/>
          <p:nvPr/>
        </p:nvPicPr>
        <p:blipFill>
          <a:blip r:embed="rId4">
            <a:alphaModFix/>
          </a:blip>
          <a:stretch>
            <a:fillRect/>
          </a:stretch>
        </p:blipFill>
        <p:spPr>
          <a:xfrm>
            <a:off x="73900" y="1126350"/>
            <a:ext cx="2101075" cy="2044476"/>
          </a:xfrm>
          <a:prstGeom prst="rect">
            <a:avLst/>
          </a:prstGeom>
          <a:noFill/>
          <a:ln cap="flat" cmpd="sng" w="9525">
            <a:solidFill>
              <a:schemeClr val="dk2"/>
            </a:solidFill>
            <a:prstDash val="solid"/>
            <a:round/>
            <a:headEnd len="sm" w="sm" type="none"/>
            <a:tailEnd len="sm" w="sm" type="none"/>
          </a:ln>
        </p:spPr>
      </p:pic>
      <p:pic>
        <p:nvPicPr>
          <p:cNvPr id="216" name="Google Shape;216;p21"/>
          <p:cNvPicPr preferRelativeResize="0"/>
          <p:nvPr/>
        </p:nvPicPr>
        <p:blipFill rotWithShape="1">
          <a:blip r:embed="rId3">
            <a:alphaModFix/>
          </a:blip>
          <a:srcRect b="1210" l="94630" r="0" t="70826"/>
          <a:stretch/>
        </p:blipFill>
        <p:spPr>
          <a:xfrm>
            <a:off x="1804724" y="3214650"/>
            <a:ext cx="370250" cy="1823575"/>
          </a:xfrm>
          <a:prstGeom prst="rect">
            <a:avLst/>
          </a:prstGeom>
          <a:noFill/>
          <a:ln cap="flat" cmpd="sng" w="9525">
            <a:solidFill>
              <a:srgbClr val="000000"/>
            </a:solidFill>
            <a:prstDash val="solid"/>
            <a:miter lim="8000"/>
            <a:headEnd len="sm" w="sm" type="none"/>
            <a:tailEnd len="sm" w="sm" type="none"/>
          </a:ln>
        </p:spPr>
      </p:pic>
      <p:sp>
        <p:nvSpPr>
          <p:cNvPr id="217" name="Google Shape;217;p21"/>
          <p:cNvSpPr txBox="1"/>
          <p:nvPr>
            <p:ph type="title"/>
          </p:nvPr>
        </p:nvSpPr>
        <p:spPr>
          <a:xfrm>
            <a:off x="0" y="3214650"/>
            <a:ext cx="1877700" cy="3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rPr>
              <a:t>Figure 4. Top: </a:t>
            </a:r>
            <a:r>
              <a:rPr lang="en" sz="1200">
                <a:solidFill>
                  <a:schemeClr val="dk2"/>
                </a:solidFill>
              </a:rPr>
              <a:t>Degree map showing the no. of surviving connections. </a:t>
            </a:r>
            <a:r>
              <a:rPr b="1" lang="en" sz="1200">
                <a:solidFill>
                  <a:schemeClr val="dk2"/>
                </a:solidFill>
              </a:rPr>
              <a:t>Right</a:t>
            </a:r>
            <a:r>
              <a:rPr lang="en" sz="1200">
                <a:solidFill>
                  <a:schemeClr val="dk2"/>
                </a:solidFill>
              </a:rPr>
              <a:t>: Connectogram arranged by hemisphere showing the connections between each parcel. Low gamma, contrast.</a:t>
            </a:r>
            <a:endParaRPr sz="1200">
              <a:solidFill>
                <a:schemeClr val="dk2"/>
              </a:solidFill>
            </a:endParaRPr>
          </a:p>
        </p:txBody>
      </p:sp>
      <p:sp>
        <p:nvSpPr>
          <p:cNvPr id="218" name="Google Shape;218;p21"/>
          <p:cNvSpPr txBox="1"/>
          <p:nvPr/>
        </p:nvSpPr>
        <p:spPr>
          <a:xfrm>
            <a:off x="6416600" y="1452663"/>
            <a:ext cx="2585100" cy="1445400"/>
          </a:xfrm>
          <a:prstGeom prst="rect">
            <a:avLst/>
          </a:prstGeom>
          <a:solidFill>
            <a:schemeClr val="accen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lt1"/>
                </a:solidFill>
              </a:rPr>
              <a:t>Reflects the role of right fusiform gyri in face processing;</a:t>
            </a:r>
            <a:endParaRPr b="1" sz="1800">
              <a:solidFill>
                <a:schemeClr val="lt1"/>
              </a:solidFill>
            </a:endParaRPr>
          </a:p>
          <a:p>
            <a:pPr indent="0" lvl="0" marL="0" rtl="0" algn="ctr">
              <a:lnSpc>
                <a:spcPct val="115000"/>
              </a:lnSpc>
              <a:spcBef>
                <a:spcPts val="0"/>
              </a:spcBef>
              <a:spcAft>
                <a:spcPts val="0"/>
              </a:spcAft>
              <a:buNone/>
            </a:pPr>
            <a:r>
              <a:rPr b="1" lang="en" sz="1800">
                <a:solidFill>
                  <a:schemeClr val="lt1"/>
                </a:solidFill>
              </a:rPr>
              <a:t>Improvement #3</a:t>
            </a:r>
            <a:endParaRPr b="1" sz="1800">
              <a:solidFill>
                <a:schemeClr val="lt1"/>
              </a:solidFill>
            </a:endParaRPr>
          </a:p>
        </p:txBody>
      </p:sp>
      <p:sp>
        <p:nvSpPr>
          <p:cNvPr id="219" name="Google Shape;219;p21"/>
          <p:cNvSpPr txBox="1"/>
          <p:nvPr/>
        </p:nvSpPr>
        <p:spPr>
          <a:xfrm>
            <a:off x="6416600" y="3268225"/>
            <a:ext cx="2585100" cy="1445400"/>
          </a:xfrm>
          <a:prstGeom prst="rect">
            <a:avLst/>
          </a:prstGeom>
          <a:solidFill>
            <a:schemeClr val="accen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lt1"/>
                </a:solidFill>
              </a:rPr>
              <a:t>Reflects right hemi- sphere advantage for face processing;</a:t>
            </a:r>
            <a:endParaRPr b="1" sz="1800">
              <a:solidFill>
                <a:schemeClr val="lt1"/>
              </a:solidFill>
            </a:endParaRPr>
          </a:p>
          <a:p>
            <a:pPr indent="0" lvl="0" marL="0" rtl="0" algn="ctr">
              <a:lnSpc>
                <a:spcPct val="115000"/>
              </a:lnSpc>
              <a:spcBef>
                <a:spcPts val="0"/>
              </a:spcBef>
              <a:spcAft>
                <a:spcPts val="0"/>
              </a:spcAft>
              <a:buNone/>
            </a:pPr>
            <a:r>
              <a:rPr b="1" lang="en" sz="1800">
                <a:solidFill>
                  <a:schemeClr val="lt1"/>
                </a:solidFill>
              </a:rPr>
              <a:t>Improvement #4</a:t>
            </a:r>
            <a:endParaRPr b="1" sz="18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